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12192000"/>
  <p:notesSz cx="6858000" cy="9144000"/>
  <p:embeddedFontLst>
    <p:embeddedFont>
      <p:font typeface="Play"/>
      <p:regular r:id="rId50"/>
      <p:bold r:id="rId51"/>
    </p:embeddedFont>
    <p:embeddedFont>
      <p:font typeface="Helvetica Neue"/>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F0DXPDRLifqeh2kT1Z10tXbFC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lay-bold.fntdata"/><Relationship Id="rId50" Type="http://schemas.openxmlformats.org/officeDocument/2006/relationships/font" Target="fonts/Play-regular.fntdata"/><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7.xml"/><Relationship Id="rId55" Type="http://schemas.openxmlformats.org/officeDocument/2006/relationships/font" Target="fonts/HelveticaNeue-boldItalic.fntdata"/><Relationship Id="rId10" Type="http://schemas.openxmlformats.org/officeDocument/2006/relationships/slide" Target="slides/slide6.xml"/><Relationship Id="rId54" Type="http://schemas.openxmlformats.org/officeDocument/2006/relationships/font" Target="fonts/HelveticaNeue-italic.fntdata"/><Relationship Id="rId13" Type="http://schemas.openxmlformats.org/officeDocument/2006/relationships/slide" Target="slides/slide9.xml"/><Relationship Id="rId12" Type="http://schemas.openxmlformats.org/officeDocument/2006/relationships/slide" Target="slides/slide8.xml"/><Relationship Id="rId56"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231" name="Google Shape;23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470" name="Google Shape;470;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168" name="Google Shape;16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586" name="Google Shape;586;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595" name="Google Shape;59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URL on this slide is for the student version of the files, please see the teacher guide for the teacher version of the files</a:t>
            </a:r>
            <a:br>
              <a:rPr lang="en-US"/>
            </a:br>
            <a:r>
              <a:rPr lang="en-US"/>
              <a:t>You can also find the teacher and student links on the master document with all the youtube video and matlab drive links for every section on it</a:t>
            </a:r>
            <a:endParaRPr/>
          </a:p>
          <a:p>
            <a:pPr indent="0" lvl="0" marL="0" rtl="0" algn="l">
              <a:spcBef>
                <a:spcPts val="0"/>
              </a:spcBef>
              <a:spcAft>
                <a:spcPts val="0"/>
              </a:spcAft>
              <a:buNone/>
            </a:pPr>
            <a:r>
              <a:t/>
            </a:r>
            <a:endParaRPr/>
          </a:p>
        </p:txBody>
      </p:sp>
      <p:sp>
        <p:nvSpPr>
          <p:cNvPr id="222" name="Google Shape;22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47"/>
          <p:cNvGrpSpPr/>
          <p:nvPr/>
        </p:nvGrpSpPr>
        <p:grpSpPr>
          <a:xfrm>
            <a:off x="0" y="-8467"/>
            <a:ext cx="12192000" cy="6866467"/>
            <a:chOff x="0" y="-8467"/>
            <a:chExt cx="12192000" cy="6866467"/>
          </a:xfrm>
        </p:grpSpPr>
        <p:sp>
          <p:nvSpPr>
            <p:cNvPr id="28" name="Google Shape;28;p47"/>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9" name="Google Shape;29;p47"/>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30" name="Google Shape;30;p47"/>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31" name="Google Shape;31;p47"/>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32" name="Google Shape;32;p47"/>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p47"/>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7"/>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5" name="Google Shape;35;p47"/>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6" name="Google Shape;36;p47"/>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7" name="Google Shape;37;p47"/>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7"/>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7"/>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40" name="Google Shape;40;p4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56"/>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56"/>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7" name="Google Shape;97;p5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57"/>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57"/>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3" name="Google Shape;103;p57"/>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4" name="Google Shape;104;p5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57"/>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
        <p:nvSpPr>
          <p:cNvPr id="108" name="Google Shape;108;p57"/>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58"/>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58"/>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2" name="Google Shape;112;p5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5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5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59"/>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59"/>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8" name="Google Shape;118;p59"/>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9" name="Google Shape;119;p5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5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5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59"/>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
        <p:nvSpPr>
          <p:cNvPr id="123" name="Google Shape;123;p59"/>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60"/>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60"/>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7" name="Google Shape;127;p60"/>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8" name="Google Shape;128;p6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6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6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6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61"/>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6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6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6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62"/>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62"/>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6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6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6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4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6" name="Google Shape;46;p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49"/>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9"/>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2" name="Google Shape;52;p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5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0"/>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8" name="Google Shape;58;p50"/>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5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1"/>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p51"/>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6" name="Google Shape;66;p51"/>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7" name="Google Shape;67;p51"/>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8" name="Google Shape;68;p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5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5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54"/>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4"/>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3" name="Google Shape;83;p54"/>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4" name="Google Shape;84;p5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55"/>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5"/>
          <p:cNvSpPr/>
          <p:nvPr>
            <p:ph idx="2" type="pic"/>
          </p:nvPr>
        </p:nvSpPr>
        <p:spPr>
          <a:xfrm>
            <a:off x="677334" y="609600"/>
            <a:ext cx="8596668" cy="3845718"/>
          </a:xfrm>
          <a:prstGeom prst="rect">
            <a:avLst/>
          </a:prstGeom>
          <a:noFill/>
          <a:ln>
            <a:noFill/>
          </a:ln>
        </p:spPr>
      </p:sp>
      <p:sp>
        <p:nvSpPr>
          <p:cNvPr id="90" name="Google Shape;90;p55"/>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5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5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46"/>
          <p:cNvGrpSpPr/>
          <p:nvPr/>
        </p:nvGrpSpPr>
        <p:grpSpPr>
          <a:xfrm>
            <a:off x="0" y="-8467"/>
            <a:ext cx="12192000" cy="6866467"/>
            <a:chOff x="0" y="-8467"/>
            <a:chExt cx="12192000" cy="6866467"/>
          </a:xfrm>
        </p:grpSpPr>
        <p:cxnSp>
          <p:nvCxnSpPr>
            <p:cNvPr id="11" name="Google Shape;11;p46"/>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12" name="Google Shape;12;p46"/>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13" name="Google Shape;13;p4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4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46"/>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6"/>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7" name="Google Shape;17;p4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8" name="Google Shape;18;p4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46"/>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6"/>
            <p:cNvSpPr/>
            <p:nvPr/>
          </p:nvSpPr>
          <p:spPr>
            <a:xfrm>
              <a:off x="0" y="4013200"/>
              <a:ext cx="448733" cy="2844800"/>
            </a:xfrm>
            <a:prstGeom prst="triangle">
              <a:avLst>
                <a:gd fmla="val 0" name="adj"/>
              </a:avLst>
            </a:prstGeom>
            <a:solidFill>
              <a:schemeClr val="accen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4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4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4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4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4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eveloper.spotify.com/documentation/web-api" TargetMode="External"/><Relationship Id="rId4" Type="http://schemas.openxmlformats.org/officeDocument/2006/relationships/hyperlink" Target="http://localhost:8081" TargetMode="External"/><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6.jpg"/><Relationship Id="rId5" Type="http://schemas.openxmlformats.org/officeDocument/2006/relationships/image" Target="../media/image71.jpg"/><Relationship Id="rId6" Type="http://schemas.openxmlformats.org/officeDocument/2006/relationships/hyperlink" Target="https://commons.wikimedia.org/w/index.php?curid=54081940" TargetMode="External"/><Relationship Id="rId7" Type="http://schemas.openxmlformats.org/officeDocument/2006/relationships/hyperlink" Target="https://creativecommons.org/licenses/by/2.5/?ref=openvers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jp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42.png"/><Relationship Id="rId5"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52.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41.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drive.mathworks.com/sharing/51c15c50-0736-4675-9560-f342a5d04b6a" TargetMode="Externa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spotify.com/playlist/37i9dQZEVXbLp5XoPON0wI" TargetMode="External"/><Relationship Id="rId4" Type="http://schemas.openxmlformats.org/officeDocument/2006/relationships/hyperlink" Target="https://youtu.be/ute70c0Rvng" TargetMode="External"/><Relationship Id="rId5" Type="http://schemas.openxmlformats.org/officeDocument/2006/relationships/image" Target="../media/image66.png"/><Relationship Id="rId6"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45.png"/><Relationship Id="rId5"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developer.spotify.com/documentation/web-api/reference/get-playlist" TargetMode="External"/><Relationship Id="rId4" Type="http://schemas.openxmlformats.org/officeDocument/2006/relationships/image" Target="../media/image61.png"/><Relationship Id="rId5"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slide" Target="/ppt/slides/slide33.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3.png"/><Relationship Id="rId4" Type="http://schemas.openxmlformats.org/officeDocument/2006/relationships/image" Target="../media/image6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rive.mathworks.com/sharing/51c15c50-0736-4675-9560-f342a5d04b6a"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4.png"/><Relationship Id="rId4" Type="http://schemas.openxmlformats.org/officeDocument/2006/relationships/slide" Target="/ppt/slid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slide" Target="/ppt/slides/slide25.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slide" Target="/ppt/slides/slide25.xml"/><Relationship Id="rId4" Type="http://schemas.openxmlformats.org/officeDocument/2006/relationships/slide" Target="/ppt/slides/slide39.xml"/><Relationship Id="rId5"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drive.mathworks.com/sharing/51c15c50-0736-4675-9560-f342a5d04b6a" TargetMode="Externa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drive.mathworks.com/sharing/51c15c50-0736-4675-9560-f342a5d04b6a" TargetMode="Externa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youtu.be/ute70c0Rvng" TargetMode="External"/><Relationship Id="rId4" Type="http://schemas.openxmlformats.org/officeDocument/2006/relationships/hyperlink" Target="https://youtu.be/ute70c0Rvng" TargetMode="External"/><Relationship Id="rId5" Type="http://schemas.openxmlformats.org/officeDocument/2006/relationships/hyperlink" Target="https://youtu.be/ute70c0Rvng" TargetMode="External"/><Relationship Id="rId6" Type="http://schemas.openxmlformats.org/officeDocument/2006/relationships/hyperlink" Target="https://drive.mathworks.com/sharing/51c15c50-0736-4675-9560-f342a5d04b6a" TargetMode="External"/><Relationship Id="rId7"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262997" y="876482"/>
            <a:ext cx="9144000" cy="238760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5496"/>
              </a:buClr>
              <a:buSzPts val="6600"/>
              <a:buFont typeface="Trebuchet MS"/>
              <a:buNone/>
            </a:pPr>
            <a:r>
              <a:rPr b="1" lang="en-US" sz="6600">
                <a:solidFill>
                  <a:srgbClr val="005496"/>
                </a:solidFill>
                <a:latin typeface="Trebuchet MS"/>
                <a:ea typeface="Trebuchet MS"/>
                <a:cs typeface="Trebuchet MS"/>
                <a:sym typeface="Trebuchet MS"/>
              </a:rPr>
              <a:t>APIs and Data Storage in MATLAB</a:t>
            </a:r>
            <a:endParaRPr b="1" sz="6600">
              <a:solidFill>
                <a:srgbClr val="005496"/>
              </a:solidFill>
            </a:endParaRPr>
          </a:p>
        </p:txBody>
      </p:sp>
      <p:pic>
        <p:nvPicPr>
          <p:cNvPr id="148" name="Google Shape;148;p1"/>
          <p:cNvPicPr preferRelativeResize="0"/>
          <p:nvPr/>
        </p:nvPicPr>
        <p:blipFill rotWithShape="1">
          <a:blip r:embed="rId3">
            <a:alphaModFix/>
          </a:blip>
          <a:srcRect b="0" l="0" r="0" t="0"/>
          <a:stretch/>
        </p:blipFill>
        <p:spPr>
          <a:xfrm>
            <a:off x="783693" y="4201752"/>
            <a:ext cx="5014390" cy="2219155"/>
          </a:xfrm>
          <a:prstGeom prst="rect">
            <a:avLst/>
          </a:prstGeom>
          <a:noFill/>
          <a:ln>
            <a:noFill/>
          </a:ln>
        </p:spPr>
      </p:pic>
      <p:pic>
        <p:nvPicPr>
          <p:cNvPr id="149" name="Google Shape;149;p1"/>
          <p:cNvPicPr preferRelativeResize="0"/>
          <p:nvPr/>
        </p:nvPicPr>
        <p:blipFill rotWithShape="1">
          <a:blip r:embed="rId4">
            <a:alphaModFix/>
          </a:blip>
          <a:srcRect b="0" l="0" r="0" t="0"/>
          <a:stretch/>
        </p:blipFill>
        <p:spPr>
          <a:xfrm>
            <a:off x="6276975" y="3593918"/>
            <a:ext cx="3130022" cy="31300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0"/>
          <p:cNvSpPr txBox="1"/>
          <p:nvPr/>
        </p:nvSpPr>
        <p:spPr>
          <a:xfrm>
            <a:off x="1159635" y="1570972"/>
            <a:ext cx="8454284" cy="515904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highlight>
                <a:srgbClr val="FFFFFF"/>
              </a:highlight>
              <a:latin typeface="Arial"/>
              <a:ea typeface="Arial"/>
              <a:cs typeface="Arial"/>
              <a:sym typeface="Arial"/>
            </a:endParaRPr>
          </a:p>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Follow this link to the Spotify Developer website: </a:t>
            </a:r>
            <a:r>
              <a:rPr b="1" lang="en-US" sz="1800" u="sng">
                <a:solidFill>
                  <a:srgbClr val="0070C0"/>
                </a:solidFill>
                <a:latin typeface="Arial"/>
                <a:ea typeface="Arial"/>
                <a:cs typeface="Arial"/>
                <a:sym typeface="Arial"/>
                <a:hlinkClick r:id="rId3">
                  <a:extLst>
                    <a:ext uri="{A12FA001-AC4F-418D-AE19-62706E023703}">
                      <ahyp:hlinkClr val="tx"/>
                    </a:ext>
                  </a:extLst>
                </a:hlinkClick>
              </a:rPr>
              <a:t>Web API | Spotify for Developers</a:t>
            </a:r>
            <a:br>
              <a:rPr b="1" lang="en-US" sz="1800">
                <a:solidFill>
                  <a:schemeClr val="dk1"/>
                </a:solidFill>
                <a:latin typeface="Arial"/>
                <a:ea typeface="Arial"/>
                <a:cs typeface="Arial"/>
                <a:sym typeface="Arial"/>
              </a:rPr>
            </a:br>
            <a:endParaRPr b="1" sz="1800">
              <a:solidFill>
                <a:srgbClr val="0070C0"/>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Log in with an existing Spotify account or create account.</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Go to developer</a:t>
            </a:r>
            <a:r>
              <a:rPr lang="en-US" sz="1800">
                <a:solidFill>
                  <a:srgbClr val="000000"/>
                </a:solidFill>
                <a:latin typeface="Arial"/>
                <a:ea typeface="Arial"/>
                <a:cs typeface="Arial"/>
                <a:sym typeface="Arial"/>
              </a:rPr>
              <a:t> </a:t>
            </a:r>
            <a:r>
              <a:rPr b="1" lang="en-US" sz="1800">
                <a:solidFill>
                  <a:srgbClr val="000000"/>
                </a:solidFill>
                <a:latin typeface="Arial"/>
                <a:ea typeface="Arial"/>
                <a:cs typeface="Arial"/>
                <a:sym typeface="Arial"/>
              </a:rPr>
              <a:t>Dashboard</a:t>
            </a:r>
            <a:r>
              <a:rPr lang="en-US" sz="1800">
                <a:solidFill>
                  <a:srgbClr val="000000"/>
                </a:solidFill>
                <a:latin typeface="Arial"/>
                <a:ea typeface="Arial"/>
                <a:cs typeface="Arial"/>
                <a:sym typeface="Arial"/>
              </a:rPr>
              <a:t> </a:t>
            </a:r>
            <a:r>
              <a:rPr lang="en-US" sz="1800">
                <a:solidFill>
                  <a:schemeClr val="dk1"/>
                </a:solidFill>
                <a:latin typeface="Arial"/>
                <a:ea typeface="Arial"/>
                <a:cs typeface="Arial"/>
                <a:sym typeface="Arial"/>
              </a:rPr>
              <a:t>to and click on </a:t>
            </a:r>
            <a:r>
              <a:rPr b="1" lang="en-US" sz="1800">
                <a:solidFill>
                  <a:schemeClr val="dk1"/>
                </a:solidFill>
                <a:latin typeface="Arial"/>
                <a:ea typeface="Arial"/>
                <a:cs typeface="Arial"/>
                <a:sym typeface="Arial"/>
              </a:rPr>
              <a:t>Create app.</a:t>
            </a:r>
            <a:br>
              <a:rPr b="1"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Input a name and description for your app.</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Create a URI using the following format: </a:t>
            </a:r>
            <a:r>
              <a:rPr b="1" lang="en-US" sz="1800" u="sng">
                <a:solidFill>
                  <a:schemeClr val="dk1"/>
                </a:solidFill>
                <a:latin typeface="Arial"/>
                <a:ea typeface="Arial"/>
                <a:cs typeface="Arial"/>
                <a:sym typeface="Arial"/>
                <a:hlinkClick r:id="rId4">
                  <a:extLst>
                    <a:ext uri="{A12FA001-AC4F-418D-AE19-62706E023703}">
                      <ahyp:hlinkClr val="tx"/>
                    </a:ext>
                  </a:extLst>
                </a:hlinkClick>
              </a:rPr>
              <a:t>http://localhost:8081</a:t>
            </a:r>
            <a:r>
              <a:rPr lang="en-US" sz="1800">
                <a:solidFill>
                  <a:schemeClr val="dk1"/>
                </a:solidFill>
                <a:latin typeface="Arial"/>
                <a:ea typeface="Arial"/>
                <a:cs typeface="Arial"/>
                <a:sym typeface="Arial"/>
              </a:rPr>
              <a:t>. Any combination of numbers is valid. Click the </a:t>
            </a:r>
            <a:r>
              <a:rPr b="1" lang="en-US" sz="1800">
                <a:solidFill>
                  <a:schemeClr val="dk1"/>
                </a:solidFill>
                <a:latin typeface="Arial"/>
                <a:ea typeface="Arial"/>
                <a:cs typeface="Arial"/>
                <a:sym typeface="Arial"/>
              </a:rPr>
              <a:t>Add </a:t>
            </a:r>
            <a:r>
              <a:rPr lang="en-US" sz="1800">
                <a:solidFill>
                  <a:schemeClr val="dk1"/>
                </a:solidFill>
                <a:latin typeface="Arial"/>
                <a:ea typeface="Arial"/>
                <a:cs typeface="Arial"/>
                <a:sym typeface="Arial"/>
              </a:rPr>
              <a:t>button.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the boxes for </a:t>
            </a:r>
            <a:r>
              <a:rPr b="1" lang="en-US" sz="1800">
                <a:solidFill>
                  <a:schemeClr val="dk1"/>
                </a:solidFill>
                <a:latin typeface="Arial"/>
                <a:ea typeface="Arial"/>
                <a:cs typeface="Arial"/>
                <a:sym typeface="Arial"/>
              </a:rPr>
              <a:t>Web API </a:t>
            </a:r>
            <a:r>
              <a:rPr lang="en-US" sz="1800">
                <a:solidFill>
                  <a:schemeClr val="dk1"/>
                </a:solidFill>
                <a:latin typeface="Arial"/>
                <a:ea typeface="Arial"/>
                <a:cs typeface="Arial"/>
                <a:sym typeface="Arial"/>
              </a:rPr>
              <a:t>and the </a:t>
            </a:r>
            <a:r>
              <a:rPr b="1" lang="en-US" sz="1800">
                <a:solidFill>
                  <a:schemeClr val="dk1"/>
                </a:solidFill>
                <a:latin typeface="Arial"/>
                <a:ea typeface="Arial"/>
                <a:cs typeface="Arial"/>
                <a:sym typeface="Arial"/>
              </a:rPr>
              <a:t>Terms of Service</a:t>
            </a:r>
            <a:r>
              <a:rPr lang="en-US" sz="1800">
                <a:solidFill>
                  <a:schemeClr val="dk1"/>
                </a:solidFill>
                <a:latin typeface="Arial"/>
                <a:ea typeface="Arial"/>
                <a:cs typeface="Arial"/>
                <a:sym typeface="Arial"/>
              </a:rPr>
              <a:t>. Click the </a:t>
            </a:r>
            <a:r>
              <a:rPr b="1" lang="en-US" sz="1800">
                <a:solidFill>
                  <a:schemeClr val="dk1"/>
                </a:solidFill>
                <a:latin typeface="Arial"/>
                <a:ea typeface="Arial"/>
                <a:cs typeface="Arial"/>
                <a:sym typeface="Arial"/>
              </a:rPr>
              <a:t>Save </a:t>
            </a:r>
            <a:r>
              <a:rPr lang="en-US" sz="1800">
                <a:solidFill>
                  <a:schemeClr val="dk1"/>
                </a:solidFill>
                <a:latin typeface="Arial"/>
                <a:ea typeface="Arial"/>
                <a:cs typeface="Arial"/>
                <a:sym typeface="Arial"/>
              </a:rPr>
              <a:t>button.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Go to the app's </a:t>
            </a:r>
            <a:r>
              <a:rPr b="1" lang="en-US" sz="1800">
                <a:solidFill>
                  <a:schemeClr val="dk1"/>
                </a:solidFill>
                <a:latin typeface="Arial"/>
                <a:ea typeface="Arial"/>
                <a:cs typeface="Arial"/>
                <a:sym typeface="Arial"/>
              </a:rPr>
              <a:t>Settings</a:t>
            </a:r>
            <a:r>
              <a:rPr lang="en-US" sz="1800">
                <a:solidFill>
                  <a:schemeClr val="dk1"/>
                </a:solidFill>
                <a:latin typeface="Arial"/>
                <a:ea typeface="Arial"/>
                <a:cs typeface="Arial"/>
                <a:sym typeface="Arial"/>
              </a:rPr>
              <a:t> to retrieve your unique</a:t>
            </a:r>
            <a:r>
              <a:rPr b="1" lang="en-US" sz="1800">
                <a:solidFill>
                  <a:schemeClr val="dk1"/>
                </a:solidFill>
                <a:latin typeface="Arial"/>
                <a:ea typeface="Arial"/>
                <a:cs typeface="Arial"/>
                <a:sym typeface="Arial"/>
              </a:rPr>
              <a:t> Client ID</a:t>
            </a:r>
            <a:r>
              <a:rPr lang="en-US" sz="1800">
                <a:solidFill>
                  <a:schemeClr val="dk1"/>
                </a:solidFill>
                <a:latin typeface="Arial"/>
                <a:ea typeface="Arial"/>
                <a:cs typeface="Arial"/>
                <a:sym typeface="Arial"/>
              </a:rPr>
              <a:t> and </a:t>
            </a:r>
            <a:r>
              <a:rPr b="1" lang="en-US" sz="1800">
                <a:solidFill>
                  <a:schemeClr val="dk1"/>
                </a:solidFill>
                <a:latin typeface="Arial"/>
                <a:ea typeface="Arial"/>
                <a:cs typeface="Arial"/>
                <a:sym typeface="Arial"/>
              </a:rPr>
              <a:t>Client Secret</a:t>
            </a:r>
            <a:r>
              <a:rPr lang="en-US" sz="1800">
                <a:solidFill>
                  <a:schemeClr val="dk1"/>
                </a:solidFill>
                <a:latin typeface="Arial"/>
                <a:ea typeface="Arial"/>
                <a:cs typeface="Arial"/>
                <a:sym typeface="Arial"/>
              </a:rPr>
              <a:t>. You will use these to run the code in the MATLAB files provided.</a:t>
            </a:r>
            <a:endParaRPr sz="1800">
              <a:solidFill>
                <a:schemeClr val="dk1"/>
              </a:solidFill>
              <a:latin typeface="Arial"/>
              <a:ea typeface="Arial"/>
              <a:cs typeface="Arial"/>
              <a:sym typeface="Arial"/>
            </a:endParaRPr>
          </a:p>
          <a:p>
            <a:pPr indent="0" lvl="0" marL="0" marR="0" rtl="0" algn="ctr">
              <a:lnSpc>
                <a:spcPct val="115999"/>
              </a:lnSpc>
              <a:spcBef>
                <a:spcPts val="450"/>
              </a:spcBef>
              <a:spcAft>
                <a:spcPts val="0"/>
              </a:spcAft>
              <a:buNone/>
            </a:pPr>
            <a:r>
              <a:t/>
            </a:r>
            <a:endParaRPr b="1" sz="1800" u="sng">
              <a:solidFill>
                <a:srgbClr val="0070C0"/>
              </a:solidFill>
              <a:highlight>
                <a:srgbClr val="FFFFFF"/>
              </a:highlight>
              <a:latin typeface="Arial"/>
              <a:ea typeface="Arial"/>
              <a:cs typeface="Arial"/>
              <a:sym typeface="Arial"/>
            </a:endParaRPr>
          </a:p>
        </p:txBody>
      </p:sp>
      <p:sp>
        <p:nvSpPr>
          <p:cNvPr id="234" name="Google Shape;234;p10"/>
          <p:cNvSpPr txBox="1"/>
          <p:nvPr>
            <p:ph type="title"/>
          </p:nvPr>
        </p:nvSpPr>
        <p:spPr>
          <a:xfrm>
            <a:off x="300817" y="584499"/>
            <a:ext cx="9671522"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Creating a Spotify Developer Account for the API</a:t>
            </a:r>
            <a:endParaRPr/>
          </a:p>
        </p:txBody>
      </p:sp>
      <p:sp>
        <p:nvSpPr>
          <p:cNvPr id="235" name="Google Shape;235;p10"/>
          <p:cNvSpPr txBox="1"/>
          <p:nvPr>
            <p:ph idx="1" type="body"/>
          </p:nvPr>
        </p:nvSpPr>
        <p:spPr>
          <a:xfrm>
            <a:off x="2113480" y="1260933"/>
            <a:ext cx="6905764" cy="31337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The steps below are also described in video on the previous slide </a:t>
            </a:r>
            <a:endParaRPr b="1">
              <a:solidFill>
                <a:srgbClr val="0070C0"/>
              </a:solidFill>
              <a:latin typeface="Arial"/>
              <a:ea typeface="Arial"/>
              <a:cs typeface="Arial"/>
              <a:sym typeface="Arial"/>
            </a:endParaRPr>
          </a:p>
        </p:txBody>
      </p:sp>
      <p:pic>
        <p:nvPicPr>
          <p:cNvPr descr="Clipboard Checked with solid fill" id="236" name="Google Shape;236;p10"/>
          <p:cNvPicPr preferRelativeResize="0"/>
          <p:nvPr/>
        </p:nvPicPr>
        <p:blipFill rotWithShape="1">
          <a:blip r:embed="rId5">
            <a:alphaModFix/>
          </a:blip>
          <a:srcRect b="0" l="0" r="0" t="0"/>
          <a:stretch/>
        </p:blipFill>
        <p:spPr>
          <a:xfrm>
            <a:off x="8617531" y="2061549"/>
            <a:ext cx="1992775" cy="20500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1"/>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243" name="Google Shape;243;p11"/>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Accessing an API - Spotify</a:t>
            </a:r>
            <a:endParaRPr/>
          </a:p>
        </p:txBody>
      </p:sp>
      <p:sp>
        <p:nvSpPr>
          <p:cNvPr id="244" name="Google Shape;244;p11"/>
          <p:cNvSpPr txBox="1"/>
          <p:nvPr/>
        </p:nvSpPr>
        <p:spPr>
          <a:xfrm>
            <a:off x="677334" y="1712635"/>
            <a:ext cx="1012458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functionalities of the Spotify Web API include:</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Retrieving data from an artists, albums, or shows</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Searching for Spotify content</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Getting recommendations based on the music you listen to</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To access the API, you need get an access token using your </a:t>
            </a:r>
            <a:r>
              <a:rPr b="1" lang="en-US" sz="1800">
                <a:solidFill>
                  <a:schemeClr val="dk1"/>
                </a:solidFill>
                <a:latin typeface="Arial"/>
                <a:ea typeface="Arial"/>
                <a:cs typeface="Arial"/>
                <a:sym typeface="Arial"/>
              </a:rPr>
              <a:t>Client ID</a:t>
            </a:r>
            <a:r>
              <a:rPr lang="en-US" sz="1800">
                <a:solidFill>
                  <a:schemeClr val="dk1"/>
                </a:solidFill>
                <a:latin typeface="Arial"/>
                <a:ea typeface="Arial"/>
                <a:cs typeface="Arial"/>
                <a:sym typeface="Arial"/>
              </a:rPr>
              <a:t> and </a:t>
            </a:r>
            <a:r>
              <a:rPr b="1" lang="en-US" sz="1800">
                <a:solidFill>
                  <a:schemeClr val="dk1"/>
                </a:solidFill>
                <a:latin typeface="Arial"/>
                <a:ea typeface="Arial"/>
                <a:cs typeface="Arial"/>
                <a:sym typeface="Arial"/>
              </a:rPr>
              <a:t>Client Secret.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A screen shot of a computer&#10;&#10;Description automatically generated" id="245" name="Google Shape;245;p11"/>
          <p:cNvPicPr preferRelativeResize="0"/>
          <p:nvPr/>
        </p:nvPicPr>
        <p:blipFill rotWithShape="1">
          <a:blip r:embed="rId3">
            <a:alphaModFix/>
          </a:blip>
          <a:srcRect b="0" l="0" r="0" t="0"/>
          <a:stretch/>
        </p:blipFill>
        <p:spPr>
          <a:xfrm>
            <a:off x="1390082" y="4135688"/>
            <a:ext cx="8791133" cy="1542304"/>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2"/>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252" name="Google Shape;252;p12"/>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Accessing an API - Spotify</a:t>
            </a:r>
            <a:endParaRPr/>
          </a:p>
        </p:txBody>
      </p:sp>
      <p:sp>
        <p:nvSpPr>
          <p:cNvPr id="253" name="Google Shape;253;p12"/>
          <p:cNvSpPr txBox="1"/>
          <p:nvPr/>
        </p:nvSpPr>
        <p:spPr>
          <a:xfrm>
            <a:off x="677334" y="1712635"/>
            <a:ext cx="6761624" cy="51392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Now that we have an access token we can start retrieving data. In this example we will retrieve data from four Artists: Kendrick Lamar, Drake, Taylor Swift, and Billie Eilish.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First, we need to construct the URL for each of their Spotify profiles using their </a:t>
            </a:r>
            <a:r>
              <a:rPr b="1" lang="en-US" sz="1800">
                <a:solidFill>
                  <a:schemeClr val="dk1"/>
                </a:solidFill>
                <a:latin typeface="Arial"/>
                <a:ea typeface="Arial"/>
                <a:cs typeface="Arial"/>
                <a:sym typeface="Arial"/>
              </a:rPr>
              <a:t>Spotify IDs</a:t>
            </a:r>
            <a:r>
              <a:rPr lang="en-US" sz="1800">
                <a:solidFill>
                  <a:schemeClr val="dk1"/>
                </a:solidFill>
                <a:latin typeface="Arial"/>
                <a:ea typeface="Arial"/>
                <a:cs typeface="Arial"/>
                <a:sym typeface="Arial"/>
              </a:rPr>
              <a:t>. The Spotify ID is a unique string of characters used to identify an artist on Spotify.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Here's how to find it: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Go to the Artist's Page on Spotify and click on the 3 horizontal dots below the artist's name.</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Select Share from the menu and click Copy link to artist.</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Paste this link into a browser.</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The Spotify ID is the string of characters located between </a:t>
            </a:r>
            <a:r>
              <a:rPr b="1" lang="en-US" sz="1800">
                <a:solidFill>
                  <a:schemeClr val="dk1"/>
                </a:solidFill>
                <a:latin typeface="Arial"/>
                <a:ea typeface="Arial"/>
                <a:cs typeface="Arial"/>
                <a:sym typeface="Arial"/>
              </a:rPr>
              <a:t>/artist/</a:t>
            </a:r>
            <a:r>
              <a:rPr lang="en-US" sz="1800">
                <a:solidFill>
                  <a:schemeClr val="dk1"/>
                </a:solidFill>
                <a:latin typeface="Arial"/>
                <a:ea typeface="Arial"/>
                <a:cs typeface="Arial"/>
                <a:sym typeface="Arial"/>
              </a:rPr>
              <a:t> and the </a:t>
            </a:r>
            <a:r>
              <a:rPr b="1" lang="en-US" sz="1800">
                <a:solidFill>
                  <a:schemeClr val="dk1"/>
                </a:solidFill>
                <a:latin typeface="Arial"/>
                <a:ea typeface="Arial"/>
                <a:cs typeface="Arial"/>
                <a:sym typeface="Arial"/>
              </a:rPr>
              <a:t>?</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54" name="Google Shape;254;p12"/>
          <p:cNvPicPr preferRelativeResize="0"/>
          <p:nvPr/>
        </p:nvPicPr>
        <p:blipFill rotWithShape="1">
          <a:blip r:embed="rId3">
            <a:alphaModFix/>
          </a:blip>
          <a:srcRect b="0" l="0" r="0" t="0"/>
          <a:stretch/>
        </p:blipFill>
        <p:spPr>
          <a:xfrm>
            <a:off x="7596507" y="2334137"/>
            <a:ext cx="4432571" cy="2782146"/>
          </a:xfrm>
          <a:prstGeom prst="rect">
            <a:avLst/>
          </a:prstGeom>
          <a:noFill/>
          <a:ln>
            <a:noFill/>
          </a:ln>
          <a:effectLst>
            <a:reflection blurRad="0" dir="0" dist="0" endA="300" endPos="15000" kx="0" rotWithShape="0" algn="bl" stA="50000" stPos="0" sy="-100000" ky="0"/>
          </a:effectLst>
        </p:spPr>
      </p:pic>
      <p:pic>
        <p:nvPicPr>
          <p:cNvPr id="255" name="Google Shape;255;p12"/>
          <p:cNvPicPr preferRelativeResize="0"/>
          <p:nvPr/>
        </p:nvPicPr>
        <p:blipFill rotWithShape="1">
          <a:blip r:embed="rId4">
            <a:alphaModFix/>
          </a:blip>
          <a:srcRect b="0" l="0" r="0" t="0"/>
          <a:stretch/>
        </p:blipFill>
        <p:spPr>
          <a:xfrm>
            <a:off x="1398364" y="6088283"/>
            <a:ext cx="9395271" cy="4880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3"/>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262" name="Google Shape;262;p13"/>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Accessing an API - Spotify</a:t>
            </a:r>
            <a:endParaRPr/>
          </a:p>
        </p:txBody>
      </p:sp>
      <p:sp>
        <p:nvSpPr>
          <p:cNvPr id="263" name="Google Shape;263;p13"/>
          <p:cNvSpPr txBox="1"/>
          <p:nvPr/>
        </p:nvSpPr>
        <p:spPr>
          <a:xfrm>
            <a:off x="677333" y="1712635"/>
            <a:ext cx="9230595"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12121"/>
                </a:solidFill>
                <a:latin typeface="Arial"/>
                <a:ea typeface="Arial"/>
                <a:cs typeface="Arial"/>
                <a:sym typeface="Arial"/>
              </a:rPr>
              <a:t>If you don't have access to Spotify you can instead Google search the artist's ID and right click to copy the link address to their Spotify page. Paste their link into the MATLAB live script and delete everything except their Spotify ID.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64" name="Google Shape;264;p13"/>
          <p:cNvPicPr preferRelativeResize="0"/>
          <p:nvPr/>
        </p:nvPicPr>
        <p:blipFill rotWithShape="1">
          <a:blip r:embed="rId3">
            <a:alphaModFix/>
          </a:blip>
          <a:srcRect b="0" l="0" r="0" t="0"/>
          <a:stretch/>
        </p:blipFill>
        <p:spPr>
          <a:xfrm>
            <a:off x="2910191" y="2696666"/>
            <a:ext cx="5396884" cy="3002678"/>
          </a:xfrm>
          <a:prstGeom prst="rect">
            <a:avLst/>
          </a:prstGeom>
          <a:noFill/>
          <a:ln>
            <a:noFill/>
          </a:ln>
        </p:spPr>
      </p:pic>
      <p:sp>
        <p:nvSpPr>
          <p:cNvPr id="265" name="Google Shape;265;p13"/>
          <p:cNvSpPr txBox="1"/>
          <p:nvPr/>
        </p:nvSpPr>
        <p:spPr>
          <a:xfrm>
            <a:off x="719774" y="5925234"/>
            <a:ext cx="95923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a:solidFill>
                  <a:srgbClr val="212121"/>
                </a:solidFill>
                <a:latin typeface="Arial"/>
                <a:ea typeface="Arial"/>
                <a:cs typeface="Arial"/>
                <a:sym typeface="Arial"/>
              </a:rPr>
              <a:t>Here is the link to Drake's Spotify page, which includes his Spotify ID in bold at the end of the link: https://open.spotify.com/artist/</a:t>
            </a:r>
            <a:r>
              <a:rPr b="1" i="0" lang="en-US" sz="1800">
                <a:solidFill>
                  <a:srgbClr val="FF6600"/>
                </a:solidFill>
                <a:latin typeface="Arial"/>
                <a:ea typeface="Arial"/>
                <a:cs typeface="Arial"/>
                <a:sym typeface="Arial"/>
              </a:rPr>
              <a:t>3TVXtAsR1Inumwj472S9r4</a:t>
            </a:r>
            <a:endParaRPr b="0" i="0" sz="1800">
              <a:solidFill>
                <a:srgbClr val="FF66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4"/>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272" name="Google Shape;272;p14"/>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Accessing an API - Spotify</a:t>
            </a:r>
            <a:endParaRPr/>
          </a:p>
        </p:txBody>
      </p:sp>
      <p:sp>
        <p:nvSpPr>
          <p:cNvPr id="273" name="Google Shape;273;p14"/>
          <p:cNvSpPr txBox="1"/>
          <p:nvPr/>
        </p:nvSpPr>
        <p:spPr>
          <a:xfrm>
            <a:off x="696149" y="1591733"/>
            <a:ext cx="4631206"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200">
                <a:solidFill>
                  <a:srgbClr val="212121"/>
                </a:solidFill>
                <a:latin typeface="Arial"/>
                <a:ea typeface="Arial"/>
                <a:cs typeface="Arial"/>
                <a:sym typeface="Arial"/>
              </a:rPr>
              <a:t>Once we have all Spotify IDs, we need to store </a:t>
            </a:r>
            <a:r>
              <a:rPr lang="en-US" sz="2200">
                <a:solidFill>
                  <a:srgbClr val="212121"/>
                </a:solidFill>
                <a:latin typeface="Arial"/>
                <a:ea typeface="Arial"/>
                <a:cs typeface="Arial"/>
                <a:sym typeface="Arial"/>
              </a:rPr>
              <a:t>them as a </a:t>
            </a:r>
            <a:r>
              <a:rPr b="0" i="0" lang="en-US" sz="2200">
                <a:solidFill>
                  <a:srgbClr val="181818"/>
                </a:solidFill>
                <a:latin typeface="Arial"/>
                <a:ea typeface="Arial"/>
                <a:cs typeface="Arial"/>
                <a:sym typeface="Arial"/>
              </a:rPr>
              <a:t>comma-separated list </a:t>
            </a:r>
            <a:r>
              <a:rPr lang="en-US" sz="2200">
                <a:solidFill>
                  <a:srgbClr val="181818"/>
                </a:solidFill>
                <a:latin typeface="Arial"/>
                <a:ea typeface="Arial"/>
                <a:cs typeface="Arial"/>
                <a:sym typeface="Arial"/>
              </a:rPr>
              <a:t>and assign them to a variable.</a:t>
            </a:r>
            <a:r>
              <a:rPr b="0" i="0" lang="en-US" sz="2200">
                <a:solidFill>
                  <a:srgbClr val="181818"/>
                </a:solidFill>
                <a:latin typeface="Arial"/>
                <a:ea typeface="Arial"/>
                <a:cs typeface="Arial"/>
                <a:sym typeface="Arial"/>
              </a:rPr>
              <a:t> According to Spotify, you can access </a:t>
            </a:r>
            <a:r>
              <a:rPr lang="en-US" sz="2200">
                <a:solidFill>
                  <a:srgbClr val="181818"/>
                </a:solidFill>
                <a:latin typeface="Arial"/>
                <a:ea typeface="Arial"/>
                <a:cs typeface="Arial"/>
                <a:sym typeface="Arial"/>
              </a:rPr>
              <a:t>the profiles of a m</a:t>
            </a:r>
            <a:r>
              <a:rPr b="0" i="0" lang="en-US" sz="2200">
                <a:solidFill>
                  <a:srgbClr val="181818"/>
                </a:solidFill>
                <a:latin typeface="Arial"/>
                <a:ea typeface="Arial"/>
                <a:cs typeface="Arial"/>
                <a:sym typeface="Arial"/>
              </a:rPr>
              <a:t>aximum 100 artists at once.</a:t>
            </a:r>
            <a:r>
              <a:rPr lang="en-US" sz="2200">
                <a:solidFill>
                  <a:srgbClr val="181818"/>
                </a:solidFill>
                <a:latin typeface="Arial"/>
                <a:ea typeface="Arial"/>
                <a:cs typeface="Arial"/>
                <a:sym typeface="Arial"/>
              </a:rPr>
              <a:t> Run the code snippet below to store the IDs into the variable </a:t>
            </a:r>
            <a:r>
              <a:rPr b="1" lang="en-US" sz="2200">
                <a:solidFill>
                  <a:srgbClr val="181818"/>
                </a:solidFill>
                <a:latin typeface="Arial"/>
                <a:ea typeface="Arial"/>
                <a:cs typeface="Arial"/>
                <a:sym typeface="Arial"/>
              </a:rPr>
              <a:t>artistIDs.</a:t>
            </a:r>
            <a:endParaRPr b="1" sz="2200">
              <a:solidFill>
                <a:srgbClr val="181818"/>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74" name="Google Shape;274;p14"/>
          <p:cNvPicPr preferRelativeResize="0"/>
          <p:nvPr/>
        </p:nvPicPr>
        <p:blipFill rotWithShape="1">
          <a:blip r:embed="rId3">
            <a:alphaModFix/>
          </a:blip>
          <a:srcRect b="0" l="0" r="0" t="0"/>
          <a:stretch/>
        </p:blipFill>
        <p:spPr>
          <a:xfrm>
            <a:off x="892909" y="5069669"/>
            <a:ext cx="10415539" cy="1174979"/>
          </a:xfrm>
          <a:prstGeom prst="rect">
            <a:avLst/>
          </a:prstGeom>
          <a:noFill/>
          <a:ln>
            <a:noFill/>
          </a:ln>
        </p:spPr>
      </p:pic>
      <p:pic>
        <p:nvPicPr>
          <p:cNvPr descr="A person with braids and a beard&#10;&#10;Description automatically generated" id="275" name="Google Shape;275;p14"/>
          <p:cNvPicPr preferRelativeResize="0"/>
          <p:nvPr/>
        </p:nvPicPr>
        <p:blipFill rotWithShape="1">
          <a:blip r:embed="rId4">
            <a:alphaModFix/>
          </a:blip>
          <a:srcRect b="0" l="0" r="0" t="0"/>
          <a:stretch/>
        </p:blipFill>
        <p:spPr>
          <a:xfrm>
            <a:off x="9455256" y="2656695"/>
            <a:ext cx="1901238" cy="189183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Drake July 2016" id="276" name="Google Shape;276;p14"/>
          <p:cNvPicPr preferRelativeResize="0"/>
          <p:nvPr/>
        </p:nvPicPr>
        <p:blipFill rotWithShape="1">
          <a:blip r:embed="rId5">
            <a:alphaModFix/>
          </a:blip>
          <a:srcRect b="37834" l="9483" r="10776" t="1295"/>
          <a:stretch/>
        </p:blipFill>
        <p:spPr>
          <a:xfrm>
            <a:off x="6252537" y="1755193"/>
            <a:ext cx="1873071" cy="1845477"/>
          </a:xfrm>
          <a:prstGeom prst="roundRect">
            <a:avLst>
              <a:gd fmla="val 8594" name="adj"/>
            </a:avLst>
          </a:prstGeom>
          <a:solidFill>
            <a:srgbClr val="ECECEC"/>
          </a:solidFill>
          <a:ln>
            <a:noFill/>
          </a:ln>
          <a:effectLst>
            <a:reflection blurRad="0" dir="5400000" dist="5000" endA="0" endPos="15000" kx="0" rotWithShape="0" algn="bl" stA="38000" stPos="0" sy="-100000" ky="0"/>
          </a:effectLst>
        </p:spPr>
      </p:pic>
      <p:sp>
        <p:nvSpPr>
          <p:cNvPr id="277" name="Google Shape;277;p14"/>
          <p:cNvSpPr txBox="1"/>
          <p:nvPr/>
        </p:nvSpPr>
        <p:spPr>
          <a:xfrm>
            <a:off x="6236772" y="3600670"/>
            <a:ext cx="1888836" cy="380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30272E"/>
                </a:solidFill>
                <a:latin typeface="Arial"/>
                <a:ea typeface="Arial"/>
                <a:cs typeface="Arial"/>
                <a:sym typeface="Arial"/>
              </a:rPr>
              <a:t>"</a:t>
            </a:r>
            <a:r>
              <a:rPr lang="en-US" sz="900" u="sng">
                <a:solidFill>
                  <a:schemeClr val="dk1"/>
                </a:solidFill>
                <a:latin typeface="Arial"/>
                <a:ea typeface="Arial"/>
                <a:cs typeface="Arial"/>
                <a:sym typeface="Arial"/>
                <a:hlinkClick r:id="rId6">
                  <a:extLst>
                    <a:ext uri="{A12FA001-AC4F-418D-AE19-62706E023703}">
                      <ahyp:hlinkClr val="tx"/>
                    </a:ext>
                  </a:extLst>
                </a:hlinkClick>
              </a:rPr>
              <a:t>Drake July 2016</a:t>
            </a:r>
            <a:r>
              <a:rPr lang="en-US" sz="900">
                <a:solidFill>
                  <a:srgbClr val="30272E"/>
                </a:solidFill>
                <a:latin typeface="Arial"/>
                <a:ea typeface="Arial"/>
                <a:cs typeface="Arial"/>
                <a:sym typeface="Arial"/>
              </a:rPr>
              <a:t>" by The Come Up Show is licensed under </a:t>
            </a:r>
            <a:r>
              <a:rPr lang="en-US" sz="900" u="sng">
                <a:solidFill>
                  <a:schemeClr val="dk1"/>
                </a:solidFill>
                <a:latin typeface="Arial"/>
                <a:ea typeface="Arial"/>
                <a:cs typeface="Arial"/>
                <a:sym typeface="Arial"/>
                <a:hlinkClick r:id="rId7">
                  <a:extLst>
                    <a:ext uri="{A12FA001-AC4F-418D-AE19-62706E023703}">
                      <ahyp:hlinkClr val="tx"/>
                    </a:ext>
                  </a:extLst>
                </a:hlinkClick>
              </a:rPr>
              <a:t>CC BY 2.5</a:t>
            </a:r>
            <a:r>
              <a:rPr lang="en-US" sz="900">
                <a:solidFill>
                  <a:srgbClr val="30272E"/>
                </a:solidFill>
                <a:latin typeface="Arial"/>
                <a:ea typeface="Arial"/>
                <a:cs typeface="Arial"/>
                <a:sym typeface="Arial"/>
              </a:rPr>
              <a:t>.</a:t>
            </a:r>
            <a:endParaRPr sz="9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5"/>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284" name="Google Shape;284;p15"/>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Accessing an API - Spotify</a:t>
            </a:r>
            <a:endParaRPr/>
          </a:p>
        </p:txBody>
      </p:sp>
      <p:sp>
        <p:nvSpPr>
          <p:cNvPr id="285" name="Google Shape;285;p15"/>
          <p:cNvSpPr txBox="1"/>
          <p:nvPr/>
        </p:nvSpPr>
        <p:spPr>
          <a:xfrm>
            <a:off x="677334" y="1735943"/>
            <a:ext cx="4655462"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To see what data was retrieved, we can click on the variable "</a:t>
            </a:r>
            <a:r>
              <a:rPr b="1" lang="en-US" sz="1800">
                <a:solidFill>
                  <a:schemeClr val="dk1"/>
                </a:solidFill>
                <a:latin typeface="Arial"/>
                <a:ea typeface="Arial"/>
                <a:cs typeface="Arial"/>
                <a:sym typeface="Arial"/>
              </a:rPr>
              <a:t>response</a:t>
            </a:r>
            <a:r>
              <a:rPr lang="en-US" sz="1800">
                <a:solidFill>
                  <a:schemeClr val="dk1"/>
                </a:solidFill>
                <a:latin typeface="Arial"/>
                <a:ea typeface="Arial"/>
                <a:cs typeface="Arial"/>
                <a:sym typeface="Arial"/>
              </a:rPr>
              <a:t>" in the workspace. Then click "</a:t>
            </a:r>
            <a:r>
              <a:rPr b="1" lang="en-US" sz="1800">
                <a:solidFill>
                  <a:schemeClr val="dk1"/>
                </a:solidFill>
                <a:latin typeface="Arial"/>
                <a:ea typeface="Arial"/>
                <a:cs typeface="Arial"/>
                <a:sym typeface="Arial"/>
              </a:rPr>
              <a:t>artists</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Below is the data retrieved. Here we can see the artists’ popularity indices, which is a number out of 100 that Spotify uses to rank artists. There is also information about their followers and genres of their songs. </a:t>
            </a:r>
            <a:endParaRPr sz="1800">
              <a:solidFill>
                <a:schemeClr val="dk1"/>
              </a:solidFill>
              <a:latin typeface="Arial"/>
              <a:ea typeface="Arial"/>
              <a:cs typeface="Arial"/>
              <a:sym typeface="Arial"/>
            </a:endParaRPr>
          </a:p>
        </p:txBody>
      </p:sp>
      <p:pic>
        <p:nvPicPr>
          <p:cNvPr id="286" name="Google Shape;286;p15"/>
          <p:cNvPicPr preferRelativeResize="0"/>
          <p:nvPr/>
        </p:nvPicPr>
        <p:blipFill rotWithShape="1">
          <a:blip r:embed="rId3">
            <a:alphaModFix/>
          </a:blip>
          <a:srcRect b="0" l="0" r="0" t="0"/>
          <a:stretch/>
        </p:blipFill>
        <p:spPr>
          <a:xfrm>
            <a:off x="6459853" y="1735943"/>
            <a:ext cx="3546666" cy="1414682"/>
          </a:xfrm>
          <a:prstGeom prst="rect">
            <a:avLst/>
          </a:prstGeom>
          <a:noFill/>
          <a:ln>
            <a:noFill/>
          </a:ln>
        </p:spPr>
      </p:pic>
      <p:pic>
        <p:nvPicPr>
          <p:cNvPr descr="A black screen with white text&#10;&#10;Description automatically generated" id="287" name="Google Shape;287;p15"/>
          <p:cNvPicPr preferRelativeResize="0"/>
          <p:nvPr/>
        </p:nvPicPr>
        <p:blipFill rotWithShape="1">
          <a:blip r:embed="rId4">
            <a:alphaModFix/>
          </a:blip>
          <a:srcRect b="0" l="0" r="0" t="0"/>
          <a:stretch/>
        </p:blipFill>
        <p:spPr>
          <a:xfrm>
            <a:off x="499033" y="4336516"/>
            <a:ext cx="5544410" cy="1911884"/>
          </a:xfrm>
          <a:prstGeom prst="rect">
            <a:avLst/>
          </a:prstGeom>
          <a:noFill/>
          <a:ln>
            <a:noFill/>
          </a:ln>
        </p:spPr>
      </p:pic>
      <p:sp>
        <p:nvSpPr>
          <p:cNvPr id="288" name="Google Shape;288;p15"/>
          <p:cNvSpPr txBox="1"/>
          <p:nvPr/>
        </p:nvSpPr>
        <p:spPr>
          <a:xfrm>
            <a:off x="6822166" y="3920609"/>
            <a:ext cx="326035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Click on the </a:t>
            </a:r>
            <a:r>
              <a:rPr i="1" lang="en-US" sz="1800">
                <a:solidFill>
                  <a:srgbClr val="0070C0"/>
                </a:solidFill>
                <a:latin typeface="Arial"/>
                <a:ea typeface="Arial"/>
                <a:cs typeface="Arial"/>
                <a:sym typeface="Arial"/>
              </a:rPr>
              <a:t>1x1 struct </a:t>
            </a:r>
            <a:r>
              <a:rPr lang="en-US" sz="1800">
                <a:solidFill>
                  <a:schemeClr val="dk1"/>
                </a:solidFill>
                <a:latin typeface="Arial"/>
                <a:ea typeface="Arial"/>
                <a:cs typeface="Arial"/>
                <a:sym typeface="Arial"/>
              </a:rPr>
              <a:t>under</a:t>
            </a:r>
            <a:r>
              <a:rPr i="1"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"followers"</a:t>
            </a:r>
            <a:r>
              <a:rPr lang="en-US" sz="1800">
                <a:solidFill>
                  <a:schemeClr val="dk1"/>
                </a:solidFill>
                <a:latin typeface="Arial"/>
                <a:ea typeface="Arial"/>
                <a:cs typeface="Arial"/>
                <a:sym typeface="Arial"/>
              </a:rPr>
              <a:t> to see the number of followers an artists has.</a:t>
            </a:r>
            <a:endParaRPr/>
          </a:p>
        </p:txBody>
      </p:sp>
      <p:pic>
        <p:nvPicPr>
          <p:cNvPr descr="A screenshot of a computer&#10;&#10;Description automatically generated" id="289" name="Google Shape;289;p15"/>
          <p:cNvPicPr preferRelativeResize="0"/>
          <p:nvPr/>
        </p:nvPicPr>
        <p:blipFill rotWithShape="1">
          <a:blip r:embed="rId5">
            <a:alphaModFix/>
          </a:blip>
          <a:srcRect b="0" l="0" r="0" t="0"/>
          <a:stretch/>
        </p:blipFill>
        <p:spPr>
          <a:xfrm>
            <a:off x="6858262" y="5072803"/>
            <a:ext cx="3124200" cy="1438275"/>
          </a:xfrm>
          <a:prstGeom prst="rect">
            <a:avLst/>
          </a:prstGeom>
          <a:noFill/>
          <a:ln>
            <a:noFill/>
          </a:ln>
        </p:spPr>
      </p:pic>
      <p:cxnSp>
        <p:nvCxnSpPr>
          <p:cNvPr id="290" name="Google Shape;290;p15"/>
          <p:cNvCxnSpPr/>
          <p:nvPr/>
        </p:nvCxnSpPr>
        <p:spPr>
          <a:xfrm>
            <a:off x="6200624" y="5199861"/>
            <a:ext cx="518459" cy="0"/>
          </a:xfrm>
          <a:prstGeom prst="straightConnector1">
            <a:avLst/>
          </a:prstGeom>
          <a:noFill/>
          <a:ln cap="flat" cmpd="sng" w="57150">
            <a:solidFill>
              <a:srgbClr val="FF0000"/>
            </a:solidFill>
            <a:prstDash val="solid"/>
            <a:round/>
            <a:headEnd len="sm" w="sm" type="none"/>
            <a:tailEnd len="med" w="med" type="triangle"/>
          </a:ln>
        </p:spPr>
      </p:cxnSp>
      <p:cxnSp>
        <p:nvCxnSpPr>
          <p:cNvPr id="291" name="Google Shape;291;p15"/>
          <p:cNvCxnSpPr/>
          <p:nvPr/>
        </p:nvCxnSpPr>
        <p:spPr>
          <a:xfrm>
            <a:off x="5577541" y="2435441"/>
            <a:ext cx="518459" cy="0"/>
          </a:xfrm>
          <a:prstGeom prst="straightConnector1">
            <a:avLst/>
          </a:prstGeom>
          <a:noFill/>
          <a:ln cap="flat" cmpd="sng" w="57150">
            <a:solidFill>
              <a:srgbClr val="FF0000"/>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298" name="Google Shape;298;p16"/>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Accessing an API - Spotify</a:t>
            </a:r>
            <a:endParaRPr/>
          </a:p>
        </p:txBody>
      </p:sp>
      <p:sp>
        <p:nvSpPr>
          <p:cNvPr id="299" name="Google Shape;299;p16"/>
          <p:cNvSpPr txBox="1"/>
          <p:nvPr/>
        </p:nvSpPr>
        <p:spPr>
          <a:xfrm>
            <a:off x="413752" y="1923880"/>
            <a:ext cx="4369958"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121"/>
                </a:solidFill>
                <a:latin typeface="Arial"/>
                <a:ea typeface="Arial"/>
                <a:cs typeface="Arial"/>
                <a:sym typeface="Arial"/>
              </a:rPr>
              <a:t>Let's use the data to create</a:t>
            </a:r>
            <a:r>
              <a:rPr b="0" i="0" lang="en-US" sz="1800">
                <a:solidFill>
                  <a:srgbClr val="212121"/>
                </a:solidFill>
                <a:latin typeface="Arial"/>
                <a:ea typeface="Arial"/>
                <a:cs typeface="Arial"/>
                <a:sym typeface="Arial"/>
              </a:rPr>
              <a:t> a </a:t>
            </a:r>
            <a:r>
              <a:rPr lang="en-US" sz="1800">
                <a:solidFill>
                  <a:srgbClr val="212121"/>
                </a:solidFill>
                <a:latin typeface="Arial"/>
                <a:ea typeface="Arial"/>
                <a:cs typeface="Arial"/>
                <a:sym typeface="Arial"/>
              </a:rPr>
              <a:t>bar graph showing how many followers </a:t>
            </a:r>
            <a:r>
              <a:rPr b="0" i="0" lang="en-US" sz="1800">
                <a:solidFill>
                  <a:srgbClr val="212121"/>
                </a:solidFill>
                <a:latin typeface="Arial"/>
                <a:ea typeface="Arial"/>
                <a:cs typeface="Arial"/>
                <a:sym typeface="Arial"/>
              </a:rPr>
              <a:t>each artists</a:t>
            </a:r>
            <a:r>
              <a:rPr lang="en-US" sz="1800">
                <a:solidFill>
                  <a:srgbClr val="212121"/>
                </a:solidFill>
                <a:latin typeface="Arial"/>
                <a:ea typeface="Arial"/>
                <a:cs typeface="Arial"/>
                <a:sym typeface="Arial"/>
              </a:rPr>
              <a:t> has on </a:t>
            </a:r>
            <a:r>
              <a:rPr b="0" i="0" lang="en-US" sz="1800">
                <a:solidFill>
                  <a:srgbClr val="212121"/>
                </a:solidFill>
                <a:latin typeface="Arial"/>
                <a:ea typeface="Arial"/>
                <a:cs typeface="Arial"/>
                <a:sym typeface="Arial"/>
              </a:rPr>
              <a:t>Spotify</a:t>
            </a:r>
            <a:r>
              <a:rPr lang="en-US" sz="1800">
                <a:solidFill>
                  <a:srgbClr val="212121"/>
                </a:solidFill>
                <a:latin typeface="Arial"/>
                <a:ea typeface="Arial"/>
                <a:cs typeface="Arial"/>
                <a:sym typeface="Arial"/>
              </a:rPr>
              <a:t> with the code below</a:t>
            </a:r>
            <a:r>
              <a:rPr b="0" i="0" lang="en-US" sz="1800">
                <a:solidFill>
                  <a:srgbClr val="212121"/>
                </a:solidFill>
                <a:latin typeface="Arial"/>
                <a:ea typeface="Arial"/>
                <a:cs typeface="Arial"/>
                <a:sym typeface="Arial"/>
              </a:rPr>
              <a:t>. </a:t>
            </a:r>
            <a:r>
              <a:rPr lang="en-US" sz="1800">
                <a:solidFill>
                  <a:srgbClr val="212121"/>
                </a:solidFill>
                <a:latin typeface="Arial"/>
                <a:ea typeface="Arial"/>
                <a:cs typeface="Arial"/>
                <a:sym typeface="Arial"/>
              </a:rPr>
              <a:t>We will be using a for loop and dot notation to retrieve the number of followers for each artists from the variable </a:t>
            </a:r>
            <a:r>
              <a:rPr b="1" lang="en-US" sz="1800">
                <a:solidFill>
                  <a:srgbClr val="212121"/>
                </a:solidFill>
                <a:latin typeface="Arial"/>
                <a:ea typeface="Arial"/>
                <a:cs typeface="Arial"/>
                <a:sym typeface="Arial"/>
              </a:rPr>
              <a:t>response</a:t>
            </a:r>
            <a:r>
              <a:rPr lang="en-US" sz="1800">
                <a:solidFill>
                  <a:srgbClr val="21212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rgbClr val="21212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A computer screen with green and white text&#10;&#10;Description automatically generated" id="300" name="Google Shape;300;p16"/>
          <p:cNvPicPr preferRelativeResize="0"/>
          <p:nvPr/>
        </p:nvPicPr>
        <p:blipFill rotWithShape="1">
          <a:blip r:embed="rId3">
            <a:alphaModFix/>
          </a:blip>
          <a:srcRect b="0" l="0" r="0" t="0"/>
          <a:stretch/>
        </p:blipFill>
        <p:spPr>
          <a:xfrm>
            <a:off x="306677" y="3833957"/>
            <a:ext cx="4766830" cy="2307359"/>
          </a:xfrm>
          <a:prstGeom prst="roundRect">
            <a:avLst>
              <a:gd fmla="val 8594" name="adj"/>
            </a:avLst>
          </a:prstGeom>
          <a:solidFill>
            <a:srgbClr val="ECECEC"/>
          </a:solidFill>
          <a:ln>
            <a:noFill/>
          </a:ln>
          <a:effectLst>
            <a:reflection blurRad="0" dir="5400000" dist="5000" endA="0" endPos="18000" kx="0" rotWithShape="0" algn="bl" stA="38000" stPos="0" sy="-100000" ky="0"/>
          </a:effectLst>
        </p:spPr>
      </p:pic>
      <p:cxnSp>
        <p:nvCxnSpPr>
          <p:cNvPr id="301" name="Google Shape;301;p16"/>
          <p:cNvCxnSpPr/>
          <p:nvPr/>
        </p:nvCxnSpPr>
        <p:spPr>
          <a:xfrm flipH="1" rot="10800000">
            <a:off x="5311996" y="3890169"/>
            <a:ext cx="887913" cy="11545"/>
          </a:xfrm>
          <a:prstGeom prst="straightConnector1">
            <a:avLst/>
          </a:prstGeom>
          <a:noFill/>
          <a:ln cap="flat" cmpd="sng" w="57150">
            <a:solidFill>
              <a:srgbClr val="FF0000"/>
            </a:solidFill>
            <a:prstDash val="solid"/>
            <a:round/>
            <a:headEnd len="sm" w="sm" type="none"/>
            <a:tailEnd len="med" w="med" type="triangle"/>
          </a:ln>
        </p:spPr>
      </p:cxnSp>
      <p:pic>
        <p:nvPicPr>
          <p:cNvPr descr="A screenshot of a computer&#10;&#10;Description automatically generated" id="302" name="Google Shape;302;p16"/>
          <p:cNvPicPr preferRelativeResize="0"/>
          <p:nvPr/>
        </p:nvPicPr>
        <p:blipFill rotWithShape="1">
          <a:blip r:embed="rId4">
            <a:alphaModFix/>
          </a:blip>
          <a:srcRect b="0" l="0" r="0" t="0"/>
          <a:stretch/>
        </p:blipFill>
        <p:spPr>
          <a:xfrm>
            <a:off x="6460548" y="3216276"/>
            <a:ext cx="3981450" cy="3219450"/>
          </a:xfrm>
          <a:prstGeom prst="roundRect">
            <a:avLst>
              <a:gd fmla="val 8594" name="adj"/>
            </a:avLst>
          </a:prstGeom>
          <a:solidFill>
            <a:srgbClr val="ECECEC"/>
          </a:solidFill>
          <a:ln>
            <a:noFill/>
          </a:ln>
          <a:effectLst>
            <a:reflection blurRad="0" dir="5400000" dist="5000" endA="0" endPos="12000" kx="0" rotWithShape="0" algn="bl" stA="38000" stPos="0" sy="-100000" ky="0"/>
          </a:effectLst>
        </p:spPr>
      </p:pic>
      <p:sp>
        <p:nvSpPr>
          <p:cNvPr id="303" name="Google Shape;303;p16"/>
          <p:cNvSpPr txBox="1"/>
          <p:nvPr/>
        </p:nvSpPr>
        <p:spPr>
          <a:xfrm>
            <a:off x="6682931" y="2073974"/>
            <a:ext cx="333086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121"/>
                </a:solidFill>
                <a:latin typeface="Arial"/>
                <a:ea typeface="Arial"/>
                <a:cs typeface="Arial"/>
                <a:sym typeface="Arial"/>
              </a:rPr>
              <a:t>Now let's run the code to make the bar graph. The resulting graph is shown in the next slide.</a:t>
            </a:r>
            <a:endParaRPr sz="1800">
              <a:solidFill>
                <a:srgbClr val="212121"/>
              </a:solidFill>
              <a:latin typeface="Arial"/>
              <a:ea typeface="Arial"/>
              <a:cs typeface="Arial"/>
              <a:sym typeface="Arial"/>
            </a:endParaRPr>
          </a:p>
          <a:p>
            <a:pPr indent="0" lvl="0" marL="0" marR="0" rtl="0" algn="l">
              <a:spcBef>
                <a:spcPts val="0"/>
              </a:spcBef>
              <a:spcAft>
                <a:spcPts val="0"/>
              </a:spcAft>
              <a:buNone/>
            </a:pPr>
            <a:r>
              <a:t/>
            </a:r>
            <a:endParaRPr sz="1800">
              <a:solidFill>
                <a:srgbClr val="212121"/>
              </a:solidFill>
              <a:latin typeface="Arial"/>
              <a:ea typeface="Arial"/>
              <a:cs typeface="Arial"/>
              <a:sym typeface="Arial"/>
            </a:endParaRPr>
          </a:p>
          <a:p>
            <a:pPr indent="0" lvl="0" marL="0" marR="0" rtl="0" algn="l">
              <a:spcBef>
                <a:spcPts val="0"/>
              </a:spcBef>
              <a:spcAft>
                <a:spcPts val="0"/>
              </a:spcAft>
              <a:buNone/>
            </a:pPr>
            <a:r>
              <a:t/>
            </a:r>
            <a:endParaRPr sz="1800">
              <a:solidFill>
                <a:srgbClr val="21212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7"/>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310" name="Google Shape;310;p17"/>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Accessing an API - Spotify</a:t>
            </a:r>
            <a:endParaRPr/>
          </a:p>
        </p:txBody>
      </p:sp>
      <p:sp>
        <p:nvSpPr>
          <p:cNvPr id="311" name="Google Shape;311;p17"/>
          <p:cNvSpPr txBox="1"/>
          <p:nvPr/>
        </p:nvSpPr>
        <p:spPr>
          <a:xfrm>
            <a:off x="1372026" y="2428240"/>
            <a:ext cx="3352939" cy="3116162"/>
          </a:xfrm>
          <a:prstGeom prst="rect">
            <a:avLst/>
          </a:prstGeom>
          <a:noFill/>
          <a:ln>
            <a:noFill/>
          </a:ln>
        </p:spPr>
        <p:txBody>
          <a:bodyPr anchorCtr="0" anchor="t" bIns="45700" lIns="91425" spcFirstLastPara="1" rIns="91425" wrap="square" tIns="45700">
            <a:normAutofit lnSpcReduction="10000"/>
          </a:bodyPr>
          <a:lstStyle/>
          <a:p>
            <a:pPr indent="0" lvl="0" marL="0" marR="0" rtl="0" algn="l">
              <a:spcBef>
                <a:spcPts val="0"/>
              </a:spcBef>
              <a:spcAft>
                <a:spcPts val="0"/>
              </a:spcAft>
              <a:buClr>
                <a:schemeClr val="accent1"/>
              </a:buClr>
              <a:buSzPts val="1440"/>
              <a:buFont typeface="Noto Sans Symbols"/>
              <a:buNone/>
            </a:pPr>
            <a:r>
              <a:rPr lang="en-US" sz="1800">
                <a:solidFill>
                  <a:schemeClr val="dk1"/>
                </a:solidFill>
                <a:latin typeface="Arial"/>
                <a:ea typeface="Arial"/>
                <a:cs typeface="Arial"/>
                <a:sym typeface="Arial"/>
              </a:rPr>
              <a:t>The y-axis on the bar graph shows the number of followers in the magnitude of millions. </a:t>
            </a:r>
            <a:endParaRPr sz="1800">
              <a:solidFill>
                <a:srgbClr val="3F3F3F"/>
              </a:solidFill>
              <a:latin typeface="Trebuchet MS"/>
              <a:ea typeface="Trebuchet MS"/>
              <a:cs typeface="Trebuchet MS"/>
              <a:sym typeface="Trebuchet MS"/>
            </a:endParaRPr>
          </a:p>
          <a:p>
            <a:pPr indent="-342900" lvl="0" marL="342900" marR="0" rtl="0" algn="l">
              <a:spcBef>
                <a:spcPts val="1000"/>
              </a:spcBef>
              <a:spcAft>
                <a:spcPts val="0"/>
              </a:spcAft>
              <a:buClr>
                <a:schemeClr val="accent1"/>
              </a:buClr>
              <a:buSzPts val="1440"/>
              <a:buFont typeface="Trebuchet MS"/>
              <a:buAutoNum type="arabicPeriod"/>
            </a:pPr>
            <a:r>
              <a:rPr lang="en-US" sz="1800">
                <a:solidFill>
                  <a:schemeClr val="dk1"/>
                </a:solidFill>
                <a:latin typeface="Arial"/>
                <a:ea typeface="Arial"/>
                <a:cs typeface="Arial"/>
                <a:sym typeface="Arial"/>
              </a:rPr>
              <a:t>Taylor Swift: 113,235,000</a:t>
            </a:r>
            <a:endParaRPr/>
          </a:p>
          <a:p>
            <a:pPr indent="-342900" lvl="0" marL="342900" marR="0" rtl="0" algn="l">
              <a:spcBef>
                <a:spcPts val="1000"/>
              </a:spcBef>
              <a:spcAft>
                <a:spcPts val="0"/>
              </a:spcAft>
              <a:buClr>
                <a:schemeClr val="accent1"/>
              </a:buClr>
              <a:buSzPts val="1440"/>
              <a:buFont typeface="Noto Sans Symbols"/>
              <a:buAutoNum type="arabicPeriod"/>
            </a:pPr>
            <a:r>
              <a:rPr lang="en-US" sz="1800">
                <a:solidFill>
                  <a:schemeClr val="dk1"/>
                </a:solidFill>
                <a:latin typeface="Arial"/>
                <a:ea typeface="Arial"/>
                <a:cs typeface="Arial"/>
                <a:sym typeface="Arial"/>
              </a:rPr>
              <a:t>Billie Eilish: 95,353,300</a:t>
            </a:r>
            <a:endParaRPr/>
          </a:p>
          <a:p>
            <a:pPr indent="-342900" lvl="0" marL="342900" marR="0" rtl="0" algn="l">
              <a:spcBef>
                <a:spcPts val="1000"/>
              </a:spcBef>
              <a:spcAft>
                <a:spcPts val="0"/>
              </a:spcAft>
              <a:buClr>
                <a:schemeClr val="accent1"/>
              </a:buClr>
              <a:buSzPts val="1440"/>
              <a:buFont typeface="Noto Sans Symbols"/>
              <a:buAutoNum type="arabicPeriod"/>
            </a:pPr>
            <a:r>
              <a:rPr lang="en-US" sz="1800">
                <a:solidFill>
                  <a:schemeClr val="dk1"/>
                </a:solidFill>
                <a:latin typeface="Arial"/>
                <a:ea typeface="Arial"/>
                <a:cs typeface="Arial"/>
                <a:sym typeface="Arial"/>
              </a:rPr>
              <a:t>Drake: 89,929,200</a:t>
            </a:r>
            <a:endParaRPr/>
          </a:p>
          <a:p>
            <a:pPr indent="-342900" lvl="0" marL="342900" marR="0" rtl="0" algn="l">
              <a:spcBef>
                <a:spcPts val="1000"/>
              </a:spcBef>
              <a:spcAft>
                <a:spcPts val="0"/>
              </a:spcAft>
              <a:buClr>
                <a:schemeClr val="accent1"/>
              </a:buClr>
              <a:buSzPts val="1440"/>
              <a:buFont typeface="Noto Sans Symbols"/>
              <a:buAutoNum type="arabicPeriod"/>
            </a:pPr>
            <a:r>
              <a:rPr lang="en-US" sz="1800">
                <a:solidFill>
                  <a:schemeClr val="dk1"/>
                </a:solidFill>
                <a:latin typeface="Arial"/>
                <a:ea typeface="Arial"/>
                <a:cs typeface="Arial"/>
                <a:sym typeface="Arial"/>
              </a:rPr>
              <a:t>Kendrick Lamar: 29,997,100</a:t>
            </a:r>
            <a:endParaRPr/>
          </a:p>
          <a:p>
            <a:pPr indent="0" lvl="0" marL="0" marR="0" rtl="0" algn="l">
              <a:spcBef>
                <a:spcPts val="1000"/>
              </a:spcBef>
              <a:spcAft>
                <a:spcPts val="0"/>
              </a:spcAft>
              <a:buClr>
                <a:schemeClr val="accent1"/>
              </a:buClr>
              <a:buSzPts val="1440"/>
              <a:buFont typeface="Noto Sans Symbols"/>
              <a:buNone/>
            </a:pPr>
            <a:r>
              <a:rPr lang="en-US" sz="1800">
                <a:solidFill>
                  <a:schemeClr val="dk1"/>
                </a:solidFill>
                <a:latin typeface="Arial"/>
                <a:ea typeface="Arial"/>
                <a:cs typeface="Arial"/>
                <a:sym typeface="Arial"/>
              </a:rPr>
              <a:t>You can click on the graph to add labels to each bar.</a:t>
            </a:r>
            <a:endParaRPr sz="1800">
              <a:solidFill>
                <a:schemeClr val="dk1"/>
              </a:solidFill>
              <a:latin typeface="Arial"/>
              <a:ea typeface="Arial"/>
              <a:cs typeface="Arial"/>
              <a:sym typeface="Arial"/>
            </a:endParaRPr>
          </a:p>
          <a:p>
            <a:pPr indent="-251459" lvl="0" marL="342900" marR="0" rtl="0" algn="l">
              <a:spcBef>
                <a:spcPts val="1000"/>
              </a:spcBef>
              <a:spcAft>
                <a:spcPts val="0"/>
              </a:spcAft>
              <a:buClr>
                <a:schemeClr val="accent1"/>
              </a:buClr>
              <a:buSzPts val="1440"/>
              <a:buFont typeface="Noto Sans Symbols"/>
              <a:buNone/>
            </a:pPr>
            <a:r>
              <a:t/>
            </a:r>
            <a:endParaRPr sz="1800">
              <a:solidFill>
                <a:schemeClr val="dk1"/>
              </a:solidFill>
              <a:latin typeface="Arial"/>
              <a:ea typeface="Arial"/>
              <a:cs typeface="Arial"/>
              <a:sym typeface="Arial"/>
            </a:endParaRPr>
          </a:p>
        </p:txBody>
      </p:sp>
      <p:pic>
        <p:nvPicPr>
          <p:cNvPr id="312" name="Google Shape;312;p17"/>
          <p:cNvPicPr preferRelativeResize="0"/>
          <p:nvPr/>
        </p:nvPicPr>
        <p:blipFill rotWithShape="1">
          <a:blip r:embed="rId3">
            <a:alphaModFix/>
          </a:blip>
          <a:srcRect b="0" l="0" r="0" t="0"/>
          <a:stretch/>
        </p:blipFill>
        <p:spPr>
          <a:xfrm>
            <a:off x="4929400" y="1580127"/>
            <a:ext cx="6415271" cy="48156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319" name="Google Shape;319;p18"/>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Accessing an API - Spotify</a:t>
            </a:r>
            <a:endParaRPr/>
          </a:p>
        </p:txBody>
      </p:sp>
      <p:sp>
        <p:nvSpPr>
          <p:cNvPr id="320" name="Google Shape;320;p18"/>
          <p:cNvSpPr txBox="1"/>
          <p:nvPr/>
        </p:nvSpPr>
        <p:spPr>
          <a:xfrm>
            <a:off x="391236" y="2382841"/>
            <a:ext cx="4308276" cy="3116162"/>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1440"/>
              <a:buFont typeface="Noto Sans Symbols"/>
              <a:buNone/>
            </a:pPr>
            <a:r>
              <a:rPr b="1" i="0" lang="en-US" sz="1800" u="sng">
                <a:solidFill>
                  <a:srgbClr val="00B050"/>
                </a:solidFill>
                <a:latin typeface="Trebuchet MS"/>
                <a:ea typeface="Trebuchet MS"/>
                <a:cs typeface="Trebuchet MS"/>
                <a:sym typeface="Trebuchet MS"/>
              </a:rPr>
              <a:t>Now you try!</a:t>
            </a:r>
            <a:r>
              <a:rPr b="1" lang="en-US" sz="1800" u="sng">
                <a:solidFill>
                  <a:srgbClr val="00B050"/>
                </a:solidFill>
                <a:latin typeface="Trebuchet MS"/>
                <a:ea typeface="Trebuchet MS"/>
                <a:cs typeface="Trebuchet MS"/>
                <a:sym typeface="Trebuchet MS"/>
              </a:rPr>
              <a:t> </a:t>
            </a:r>
            <a:endParaRPr b="1" i="0" sz="1800" u="sng">
              <a:solidFill>
                <a:srgbClr val="00B050"/>
              </a:solidFill>
              <a:latin typeface="Trebuchet MS"/>
              <a:ea typeface="Trebuchet MS"/>
              <a:cs typeface="Trebuchet MS"/>
              <a:sym typeface="Trebuchet MS"/>
            </a:endParaRPr>
          </a:p>
          <a:p>
            <a:pPr indent="0" lvl="0" marL="0" marR="0" rtl="0" algn="l">
              <a:spcBef>
                <a:spcPts val="1000"/>
              </a:spcBef>
              <a:spcAft>
                <a:spcPts val="0"/>
              </a:spcAft>
              <a:buClr>
                <a:schemeClr val="accent1"/>
              </a:buClr>
              <a:buSzPts val="1440"/>
              <a:buFont typeface="Noto Sans Symbols"/>
              <a:buNone/>
            </a:pPr>
            <a:r>
              <a:rPr lang="en-US" sz="1800">
                <a:solidFill>
                  <a:schemeClr val="dk1"/>
                </a:solidFill>
                <a:latin typeface="Arial"/>
                <a:ea typeface="Arial"/>
                <a:cs typeface="Arial"/>
                <a:sym typeface="Arial"/>
              </a:rPr>
              <a:t>Fill in the missing code in the red boxes to create a bar graph comparing the popularity index of each artist.</a:t>
            </a:r>
            <a:endParaRPr/>
          </a:p>
          <a:p>
            <a:pPr indent="0" lvl="0" marL="0" marR="0" rtl="0" algn="l">
              <a:spcBef>
                <a:spcPts val="1000"/>
              </a:spcBef>
              <a:spcAft>
                <a:spcPts val="0"/>
              </a:spcAft>
              <a:buClr>
                <a:schemeClr val="accent1"/>
              </a:buClr>
              <a:buSzPts val="1440"/>
              <a:buFont typeface="Noto Sans Symbols"/>
              <a:buNone/>
            </a:pPr>
            <a:r>
              <a:rPr i="1" lang="en-US" sz="1800">
                <a:solidFill>
                  <a:schemeClr val="dk1"/>
                </a:solidFill>
                <a:latin typeface="Arial"/>
                <a:ea typeface="Arial"/>
                <a:cs typeface="Arial"/>
                <a:sym typeface="Arial"/>
              </a:rPr>
              <a:t>Hint: Use a for a loop and the dot notation: </a:t>
            </a:r>
            <a:r>
              <a:rPr b="1" i="1" lang="en-US" sz="1800">
                <a:solidFill>
                  <a:schemeClr val="dk1"/>
                </a:solidFill>
                <a:latin typeface="Arial"/>
                <a:ea typeface="Arial"/>
                <a:cs typeface="Arial"/>
                <a:sym typeface="Arial"/>
              </a:rPr>
              <a:t>response.artists(i).popularity </a:t>
            </a:r>
            <a:r>
              <a:rPr i="1" lang="en-US" sz="1800">
                <a:solidFill>
                  <a:schemeClr val="dk1"/>
                </a:solidFill>
                <a:latin typeface="Arial"/>
                <a:ea typeface="Arial"/>
                <a:cs typeface="Arial"/>
                <a:sym typeface="Arial"/>
              </a:rPr>
              <a:t>to retrieve the data needed. Refer to the code on slide 16 for assistance. </a:t>
            </a:r>
            <a:endParaRPr/>
          </a:p>
        </p:txBody>
      </p:sp>
      <p:pic>
        <p:nvPicPr>
          <p:cNvPr id="321" name="Google Shape;321;p18"/>
          <p:cNvPicPr preferRelativeResize="0"/>
          <p:nvPr/>
        </p:nvPicPr>
        <p:blipFill rotWithShape="1">
          <a:blip r:embed="rId3">
            <a:alphaModFix/>
          </a:blip>
          <a:srcRect b="0" l="0" r="0" t="0"/>
          <a:stretch/>
        </p:blipFill>
        <p:spPr>
          <a:xfrm>
            <a:off x="5625819" y="1732911"/>
            <a:ext cx="5775244" cy="4515489"/>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14000" kx="0" rotWithShape="0" algn="bl" stA="28000" stPos="0" sy="-100000" ky="0"/>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19"/>
          <p:cNvPicPr preferRelativeResize="0"/>
          <p:nvPr/>
        </p:nvPicPr>
        <p:blipFill rotWithShape="1">
          <a:blip r:embed="rId3">
            <a:alphaModFix/>
          </a:blip>
          <a:srcRect b="0" l="0" r="0" t="0"/>
          <a:stretch/>
        </p:blipFill>
        <p:spPr>
          <a:xfrm>
            <a:off x="9913477" y="510815"/>
            <a:ext cx="1730655" cy="1730655"/>
          </a:xfrm>
          <a:prstGeom prst="rect">
            <a:avLst/>
          </a:prstGeom>
          <a:noFill/>
          <a:ln>
            <a:noFill/>
          </a:ln>
        </p:spPr>
      </p:pic>
      <p:sp>
        <p:nvSpPr>
          <p:cNvPr id="328" name="Google Shape;328;p19"/>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329" name="Google Shape;329;p19"/>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Discussion</a:t>
            </a:r>
            <a:endParaRPr/>
          </a:p>
        </p:txBody>
      </p:sp>
      <p:sp>
        <p:nvSpPr>
          <p:cNvPr id="330" name="Google Shape;330;p19"/>
          <p:cNvSpPr txBox="1"/>
          <p:nvPr/>
        </p:nvSpPr>
        <p:spPr>
          <a:xfrm>
            <a:off x="680720" y="1717040"/>
            <a:ext cx="912368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121"/>
                </a:solidFill>
                <a:latin typeface="Arial"/>
                <a:ea typeface="Arial"/>
                <a:cs typeface="Arial"/>
                <a:sym typeface="Arial"/>
              </a:rPr>
              <a:t>Compare the graphs you just made. What do the graphs reveal about the artists? Is their popularity directly related to the number followers they have? How would these results affect decision making when designing an AI model to find out go is the next GOAT?</a:t>
            </a:r>
            <a:endParaRPr/>
          </a:p>
        </p:txBody>
      </p:sp>
      <p:pic>
        <p:nvPicPr>
          <p:cNvPr id="331" name="Google Shape;331;p19"/>
          <p:cNvPicPr preferRelativeResize="0"/>
          <p:nvPr/>
        </p:nvPicPr>
        <p:blipFill rotWithShape="1">
          <a:blip r:embed="rId4">
            <a:alphaModFix/>
          </a:blip>
          <a:srcRect b="0" l="0" r="0" t="0"/>
          <a:stretch/>
        </p:blipFill>
        <p:spPr>
          <a:xfrm>
            <a:off x="348265" y="2829807"/>
            <a:ext cx="4942071" cy="3708179"/>
          </a:xfrm>
          <a:prstGeom prst="rect">
            <a:avLst/>
          </a:prstGeom>
          <a:noFill/>
          <a:ln>
            <a:noFill/>
          </a:ln>
        </p:spPr>
      </p:pic>
      <p:pic>
        <p:nvPicPr>
          <p:cNvPr id="332" name="Google Shape;332;p19"/>
          <p:cNvPicPr preferRelativeResize="0"/>
          <p:nvPr/>
        </p:nvPicPr>
        <p:blipFill rotWithShape="1">
          <a:blip r:embed="rId5">
            <a:alphaModFix/>
          </a:blip>
          <a:srcRect b="0" l="0" r="0" t="0"/>
          <a:stretch/>
        </p:blipFill>
        <p:spPr>
          <a:xfrm>
            <a:off x="5539880" y="2829806"/>
            <a:ext cx="4939961" cy="37081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
          <p:cNvSpPr txBox="1"/>
          <p:nvPr>
            <p:ph type="title"/>
          </p:nvPr>
        </p:nvSpPr>
        <p:spPr>
          <a:xfrm>
            <a:off x="192525" y="571072"/>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600"/>
              <a:buFont typeface="Trebuchet MS"/>
              <a:buNone/>
            </a:pPr>
            <a:r>
              <a:rPr b="1" lang="en-US">
                <a:solidFill>
                  <a:srgbClr val="005496"/>
                </a:solidFill>
              </a:rPr>
              <a:t>Gathering and Organizing Data</a:t>
            </a:r>
            <a:endParaRPr/>
          </a:p>
        </p:txBody>
      </p:sp>
      <p:sp>
        <p:nvSpPr>
          <p:cNvPr id="155" name="Google Shape;155;p2"/>
          <p:cNvSpPr txBox="1"/>
          <p:nvPr/>
        </p:nvSpPr>
        <p:spPr>
          <a:xfrm>
            <a:off x="192525" y="1448617"/>
            <a:ext cx="9750748" cy="1431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highlight>
                  <a:srgbClr val="FFFFFF"/>
                </a:highlight>
                <a:latin typeface="Arial"/>
                <a:ea typeface="Arial"/>
                <a:cs typeface="Arial"/>
                <a:sym typeface="Arial"/>
              </a:rPr>
              <a:t>In the previous lesson, we learned that machine learning models require data to make predictions and inferences. </a:t>
            </a:r>
            <a:endParaRPr b="0" i="0" sz="1800" u="none" cap="none" strike="noStrike">
              <a:solidFill>
                <a:srgbClr val="000000"/>
              </a:solidFill>
              <a:highlight>
                <a:srgbClr val="FFFFFF"/>
              </a:highlight>
              <a:latin typeface="Arial"/>
              <a:ea typeface="Arial"/>
              <a:cs typeface="Arial"/>
              <a:sym typeface="Arial"/>
            </a:endParaRPr>
          </a:p>
          <a:p>
            <a:pPr indent="0" lvl="0" marL="0" marR="0" rtl="0" algn="l">
              <a:spcBef>
                <a:spcPts val="1800"/>
              </a:spcBef>
              <a:spcAft>
                <a:spcPts val="0"/>
              </a:spcAft>
              <a:buNone/>
            </a:pPr>
            <a:r>
              <a:rPr b="0" i="0" lang="en-US" sz="1800" u="none" cap="none" strike="noStrike">
                <a:solidFill>
                  <a:srgbClr val="000000"/>
                </a:solidFill>
                <a:highlight>
                  <a:srgbClr val="FFFFFF"/>
                </a:highlight>
                <a:latin typeface="Arial"/>
                <a:ea typeface="Arial"/>
                <a:cs typeface="Arial"/>
                <a:sym typeface="Arial"/>
              </a:rPr>
              <a:t>Exercises in lesson 2 required the user to import the data manually into MATLAB</a:t>
            </a:r>
            <a:r>
              <a:rPr b="0" baseline="30000" i="0" lang="en-US" sz="1800" u="none" cap="none" strike="noStrike">
                <a:solidFill>
                  <a:srgbClr val="000000"/>
                </a:solidFill>
                <a:highlight>
                  <a:srgbClr val="FFFFFF"/>
                </a:highlight>
                <a:latin typeface="Arial"/>
                <a:ea typeface="Arial"/>
                <a:cs typeface="Arial"/>
                <a:sym typeface="Arial"/>
              </a:rPr>
              <a:t>®</a:t>
            </a:r>
            <a:r>
              <a:rPr b="0" i="0" lang="en-US" sz="1800" u="none" cap="none" strike="noStrike">
                <a:solidFill>
                  <a:srgbClr val="000000"/>
                </a:solidFill>
                <a:highlight>
                  <a:srgbClr val="FFFFFF"/>
                </a:highlight>
                <a:latin typeface="Arial"/>
                <a:ea typeface="Arial"/>
                <a:cs typeface="Arial"/>
                <a:sym typeface="Arial"/>
              </a:rPr>
              <a:t>; however, this method becomes increasingly inefficient when dealing with large amounts of data.</a:t>
            </a:r>
            <a:endParaRPr b="0" i="0" sz="1800" u="none" cap="none" strike="noStrike">
              <a:solidFill>
                <a:schemeClr val="dk1"/>
              </a:solidFill>
              <a:highlight>
                <a:srgbClr val="FFFFFF"/>
              </a:highlight>
              <a:latin typeface="Arial"/>
              <a:ea typeface="Arial"/>
              <a:cs typeface="Arial"/>
              <a:sym typeface="Arial"/>
            </a:endParaRPr>
          </a:p>
        </p:txBody>
      </p:sp>
      <p:sp>
        <p:nvSpPr>
          <p:cNvPr id="156" name="Google Shape;156;p2"/>
          <p:cNvSpPr txBox="1"/>
          <p:nvPr/>
        </p:nvSpPr>
        <p:spPr>
          <a:xfrm>
            <a:off x="558502" y="2973392"/>
            <a:ext cx="7531250" cy="36877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FF6600"/>
                </a:solidFill>
                <a:highlight>
                  <a:srgbClr val="FFFFFF"/>
                </a:highlight>
                <a:latin typeface="Arial"/>
                <a:ea typeface="Arial"/>
                <a:cs typeface="Arial"/>
                <a:sym typeface="Arial"/>
              </a:rPr>
              <a:t>Get into groups and let's discuss the following questions:</a:t>
            </a:r>
            <a:endParaRPr b="0" i="0" sz="1800" u="none" cap="none" strike="noStrike">
              <a:solidFill>
                <a:srgbClr val="FF6600"/>
              </a:solidFill>
              <a:highlight>
                <a:srgbClr val="FFFFFF"/>
              </a:highlight>
              <a:latin typeface="Arial"/>
              <a:ea typeface="Arial"/>
              <a:cs typeface="Arial"/>
              <a:sym typeface="Arial"/>
            </a:endParaRPr>
          </a:p>
          <a:p>
            <a:pPr indent="-342900" lvl="0" marL="342900" marR="0" rtl="0" algn="l">
              <a:lnSpc>
                <a:spcPct val="116000"/>
              </a:lnSpc>
              <a:spcBef>
                <a:spcPts val="900"/>
              </a:spcBef>
              <a:spcAft>
                <a:spcPts val="0"/>
              </a:spcAft>
              <a:buClr>
                <a:srgbClr val="000000"/>
              </a:buClr>
              <a:buSzPts val="1800"/>
              <a:buFont typeface="Arial"/>
              <a:buChar char="•"/>
            </a:pPr>
            <a:r>
              <a:rPr b="0" i="0" lang="en-US" sz="1800" u="none" cap="none" strike="noStrike">
                <a:solidFill>
                  <a:srgbClr val="000000"/>
                </a:solidFill>
                <a:highlight>
                  <a:srgbClr val="FFFFFF"/>
                </a:highlight>
                <a:latin typeface="Arial"/>
                <a:ea typeface="Arial"/>
                <a:cs typeface="Arial"/>
                <a:sym typeface="Arial"/>
              </a:rPr>
              <a:t>How do data scientists gather large amounts of data?</a:t>
            </a:r>
            <a:endParaRPr b="0" i="0" sz="1800" u="none" cap="none" strike="noStrike">
              <a:solidFill>
                <a:schemeClr val="dk1"/>
              </a:solidFill>
              <a:highlight>
                <a:srgbClr val="FFFFFF"/>
              </a:highlight>
              <a:latin typeface="Arial"/>
              <a:ea typeface="Arial"/>
              <a:cs typeface="Arial"/>
              <a:sym typeface="Arial"/>
            </a:endParaRPr>
          </a:p>
          <a:p>
            <a:pPr indent="-342900" lvl="0" marL="342900" marR="0" rtl="0" algn="l">
              <a:lnSpc>
                <a:spcPct val="116000"/>
              </a:lnSpc>
              <a:spcBef>
                <a:spcPts val="800"/>
              </a:spcBef>
              <a:spcAft>
                <a:spcPts val="0"/>
              </a:spcAft>
              <a:buClr>
                <a:srgbClr val="000000"/>
              </a:buClr>
              <a:buSzPts val="1800"/>
              <a:buFont typeface="Arial"/>
              <a:buChar char="•"/>
            </a:pPr>
            <a:r>
              <a:rPr b="0" i="0" lang="en-US" sz="1800" u="none" cap="none" strike="noStrike">
                <a:solidFill>
                  <a:srgbClr val="000000"/>
                </a:solidFill>
                <a:highlight>
                  <a:srgbClr val="FFFFFF"/>
                </a:highlight>
                <a:latin typeface="Arial"/>
                <a:ea typeface="Arial"/>
                <a:cs typeface="Arial"/>
                <a:sym typeface="Arial"/>
              </a:rPr>
              <a:t>How do you think that apps on your smartphone get data?</a:t>
            </a:r>
            <a:endParaRPr b="0" i="0" sz="1800" u="none" cap="none" strike="noStrike">
              <a:solidFill>
                <a:schemeClr val="dk1"/>
              </a:solidFill>
              <a:highlight>
                <a:srgbClr val="FFFFFF"/>
              </a:highlight>
              <a:latin typeface="Arial"/>
              <a:ea typeface="Arial"/>
              <a:cs typeface="Arial"/>
              <a:sym typeface="Arial"/>
            </a:endParaRPr>
          </a:p>
          <a:p>
            <a:pPr indent="-342900" lvl="0" marL="342900" marR="0" rtl="0" algn="l">
              <a:lnSpc>
                <a:spcPct val="116000"/>
              </a:lnSpc>
              <a:spcBef>
                <a:spcPts val="800"/>
              </a:spcBef>
              <a:spcAft>
                <a:spcPts val="0"/>
              </a:spcAft>
              <a:buClr>
                <a:srgbClr val="000000"/>
              </a:buClr>
              <a:buSzPts val="1800"/>
              <a:buFont typeface="Arial"/>
              <a:buChar char="•"/>
            </a:pPr>
            <a:r>
              <a:rPr b="0" i="0" lang="en-US" sz="1800" u="none" cap="none" strike="noStrike">
                <a:solidFill>
                  <a:srgbClr val="000000"/>
                </a:solidFill>
                <a:highlight>
                  <a:srgbClr val="FFFFFF"/>
                </a:highlight>
                <a:latin typeface="Arial"/>
                <a:ea typeface="Arial"/>
                <a:cs typeface="Arial"/>
                <a:sym typeface="Arial"/>
              </a:rPr>
              <a:t>Why must data be organized and sorted?</a:t>
            </a:r>
            <a:endParaRPr b="0" i="0" sz="1800" u="none" cap="none" strike="noStrike">
              <a:solidFill>
                <a:schemeClr val="dk1"/>
              </a:solidFill>
              <a:highlight>
                <a:srgbClr val="FFFFFF"/>
              </a:highlight>
              <a:latin typeface="Arial"/>
              <a:ea typeface="Arial"/>
              <a:cs typeface="Arial"/>
              <a:sym typeface="Arial"/>
            </a:endParaRPr>
          </a:p>
          <a:p>
            <a:pPr indent="0" lvl="0" marL="0" marR="0" rtl="0" algn="l">
              <a:spcBef>
                <a:spcPts val="1700"/>
              </a:spcBef>
              <a:spcAft>
                <a:spcPts val="0"/>
              </a:spcAft>
              <a:buNone/>
            </a:pPr>
            <a:r>
              <a:t/>
            </a:r>
            <a:endParaRPr b="0" i="0" sz="1800" u="none" cap="none" strike="noStrike">
              <a:solidFill>
                <a:srgbClr val="000000"/>
              </a:solidFill>
              <a:highlight>
                <a:srgbClr val="FFFFFF"/>
              </a:highlight>
              <a:latin typeface="Arial"/>
              <a:ea typeface="Arial"/>
              <a:cs typeface="Arial"/>
              <a:sym typeface="Arial"/>
            </a:endParaRPr>
          </a:p>
          <a:p>
            <a:pPr indent="0" lvl="0" marL="0" marR="0" rtl="0" algn="l">
              <a:spcBef>
                <a:spcPts val="1800"/>
              </a:spcBef>
              <a:spcAft>
                <a:spcPts val="0"/>
              </a:spcAft>
              <a:buNone/>
            </a:pPr>
            <a:r>
              <a:rPr b="1" i="0" lang="en-US" sz="1600" u="none" cap="none" strike="noStrike">
                <a:solidFill>
                  <a:srgbClr val="000000"/>
                </a:solidFill>
                <a:highlight>
                  <a:srgbClr val="FFFFFF"/>
                </a:highlight>
                <a:latin typeface="Arial"/>
                <a:ea typeface="Arial"/>
                <a:cs typeface="Arial"/>
                <a:sym typeface="Arial"/>
              </a:rPr>
              <a:t>Relate your answers to your experiences.</a:t>
            </a:r>
            <a:endParaRPr b="1" i="0" sz="1600" u="none" cap="none" strike="noStrike">
              <a:solidFill>
                <a:schemeClr val="dk1"/>
              </a:solidFill>
              <a:highlight>
                <a:srgbClr val="FFFFFF"/>
              </a:highlight>
              <a:latin typeface="Arial"/>
              <a:ea typeface="Arial"/>
              <a:cs typeface="Arial"/>
              <a:sym typeface="Arial"/>
            </a:endParaRPr>
          </a:p>
          <a:p>
            <a:pPr indent="0" lvl="0" marL="0" marR="0" rtl="0" algn="l">
              <a:spcBef>
                <a:spcPts val="1800"/>
              </a:spcBef>
              <a:spcAft>
                <a:spcPts val="0"/>
              </a:spcAft>
              <a:buNone/>
            </a:pPr>
            <a:r>
              <a:rPr b="1" i="1" lang="en-US" sz="1800" u="none" cap="none" strike="noStrike">
                <a:solidFill>
                  <a:srgbClr val="3598DB"/>
                </a:solidFill>
                <a:highlight>
                  <a:srgbClr val="FFFFFF"/>
                </a:highlight>
                <a:latin typeface="Arial"/>
                <a:ea typeface="Arial"/>
                <a:cs typeface="Arial"/>
                <a:sym typeface="Arial"/>
              </a:rPr>
              <a:t>Hint: Think about the apps used in your daily life and how those apps are organized. For example, Spotify allows the user to sort through music according to genre, artist, and popularity.</a:t>
            </a:r>
            <a:endParaRPr b="0" i="0" sz="1800" u="none" cap="none" strike="noStrike">
              <a:solidFill>
                <a:schemeClr val="dk1"/>
              </a:solidFill>
              <a:highlight>
                <a:srgbClr val="FFFFFF"/>
              </a:highlight>
              <a:latin typeface="Arial"/>
              <a:ea typeface="Arial"/>
              <a:cs typeface="Arial"/>
              <a:sym typeface="Arial"/>
            </a:endParaRPr>
          </a:p>
        </p:txBody>
      </p:sp>
      <p:pic>
        <p:nvPicPr>
          <p:cNvPr id="157" name="Google Shape;157;p2"/>
          <p:cNvPicPr preferRelativeResize="0"/>
          <p:nvPr/>
        </p:nvPicPr>
        <p:blipFill rotWithShape="1">
          <a:blip r:embed="rId3">
            <a:alphaModFix/>
          </a:blip>
          <a:srcRect b="0" l="0" r="0" t="0"/>
          <a:stretch/>
        </p:blipFill>
        <p:spPr>
          <a:xfrm>
            <a:off x="7767021" y="2973812"/>
            <a:ext cx="3070410" cy="204794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0"/>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339" name="Google Shape;339;p20"/>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Datastores</a:t>
            </a:r>
            <a:endParaRPr/>
          </a:p>
        </p:txBody>
      </p:sp>
      <p:sp>
        <p:nvSpPr>
          <p:cNvPr id="340" name="Google Shape;340;p20"/>
          <p:cNvSpPr txBox="1"/>
          <p:nvPr/>
        </p:nvSpPr>
        <p:spPr>
          <a:xfrm>
            <a:off x="680720" y="1717040"/>
            <a:ext cx="9886966"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121"/>
                </a:solidFill>
                <a:latin typeface="Arial"/>
                <a:ea typeface="Arial"/>
                <a:cs typeface="Arial"/>
                <a:sym typeface="Arial"/>
              </a:rPr>
              <a:t>Now that we can access large amounts of data from an API, we need to store it properly. In the following example, we will reuse the Formula 1 files from section 2 to demonstrate how to create a </a:t>
            </a:r>
            <a:r>
              <a:rPr b="1" lang="en-US" sz="1800">
                <a:solidFill>
                  <a:srgbClr val="212121"/>
                </a:solidFill>
                <a:latin typeface="Arial"/>
                <a:ea typeface="Arial"/>
                <a:cs typeface="Arial"/>
                <a:sym typeface="Arial"/>
              </a:rPr>
              <a:t>datastore</a:t>
            </a:r>
            <a:r>
              <a:rPr lang="en-US" sz="1800">
                <a:solidFill>
                  <a:srgbClr val="212121"/>
                </a:solidFill>
                <a:latin typeface="Arial"/>
                <a:ea typeface="Arial"/>
                <a:cs typeface="Arial"/>
                <a:sym typeface="Arial"/>
              </a:rPr>
              <a:t> in MATLAB. </a:t>
            </a:r>
            <a:endParaRPr/>
          </a:p>
          <a:p>
            <a:pPr indent="0" lvl="0" marL="0" marR="0" rtl="0" algn="l">
              <a:spcBef>
                <a:spcPts val="0"/>
              </a:spcBef>
              <a:spcAft>
                <a:spcPts val="0"/>
              </a:spcAft>
              <a:buNone/>
            </a:pPr>
            <a:r>
              <a:t/>
            </a:r>
            <a:endParaRPr sz="1800">
              <a:solidFill>
                <a:srgbClr val="212121"/>
              </a:solidFill>
              <a:latin typeface="Arial"/>
              <a:ea typeface="Arial"/>
              <a:cs typeface="Arial"/>
              <a:sym typeface="Arial"/>
            </a:endParaRPr>
          </a:p>
          <a:p>
            <a:pPr indent="0" lvl="0" marL="0" marR="0" rtl="0" algn="l">
              <a:spcBef>
                <a:spcPts val="0"/>
              </a:spcBef>
              <a:spcAft>
                <a:spcPts val="0"/>
              </a:spcAft>
              <a:buNone/>
            </a:pPr>
            <a:r>
              <a:rPr lang="en-US" sz="1800">
                <a:solidFill>
                  <a:srgbClr val="212121"/>
                </a:solidFill>
                <a:latin typeface="Arial"/>
                <a:ea typeface="Arial"/>
                <a:cs typeface="Arial"/>
                <a:sym typeface="Arial"/>
              </a:rPr>
              <a:t>A </a:t>
            </a:r>
            <a:r>
              <a:rPr b="1" lang="en-US" sz="1800">
                <a:solidFill>
                  <a:srgbClr val="212121"/>
                </a:solidFill>
                <a:latin typeface="Arial"/>
                <a:ea typeface="Arial"/>
                <a:cs typeface="Arial"/>
                <a:sym typeface="Arial"/>
              </a:rPr>
              <a:t>datastore</a:t>
            </a:r>
            <a:r>
              <a:rPr lang="en-US" sz="1800">
                <a:solidFill>
                  <a:srgbClr val="212121"/>
                </a:solidFill>
                <a:latin typeface="Arial"/>
                <a:ea typeface="Arial"/>
                <a:cs typeface="Arial"/>
                <a:sym typeface="Arial"/>
              </a:rPr>
              <a:t> provides a convenient way to access data stored in multiple files. The benefit of a datastore is that it allows you to manage a large collection of files that would otherwise be too large to fit in the system's memory. The table below shows the functions required to make a specific datastore type. </a:t>
            </a:r>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rgbClr val="212121"/>
              </a:solidFill>
              <a:latin typeface="Arial"/>
              <a:ea typeface="Arial"/>
              <a:cs typeface="Arial"/>
              <a:sym typeface="Arial"/>
            </a:endParaRPr>
          </a:p>
        </p:txBody>
      </p:sp>
      <p:pic>
        <p:nvPicPr>
          <p:cNvPr id="341" name="Google Shape;341;p20"/>
          <p:cNvPicPr preferRelativeResize="0"/>
          <p:nvPr/>
        </p:nvPicPr>
        <p:blipFill rotWithShape="1">
          <a:blip r:embed="rId3">
            <a:alphaModFix/>
          </a:blip>
          <a:srcRect b="0" l="0" r="0" t="0"/>
          <a:stretch/>
        </p:blipFill>
        <p:spPr>
          <a:xfrm>
            <a:off x="2329779" y="3947419"/>
            <a:ext cx="6588848" cy="27253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1"/>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348" name="Google Shape;348;p21"/>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Datastores</a:t>
            </a:r>
            <a:endParaRPr/>
          </a:p>
        </p:txBody>
      </p:sp>
      <p:sp>
        <p:nvSpPr>
          <p:cNvPr id="349" name="Google Shape;349;p21"/>
          <p:cNvSpPr txBox="1"/>
          <p:nvPr/>
        </p:nvSpPr>
        <p:spPr>
          <a:xfrm>
            <a:off x="680720" y="1717040"/>
            <a:ext cx="988696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121"/>
                </a:solidFill>
                <a:latin typeface="Arial"/>
                <a:ea typeface="Arial"/>
                <a:cs typeface="Arial"/>
                <a:sym typeface="Arial"/>
              </a:rPr>
              <a:t>This code searches for files with the words "F1Results.csv" in their name using the function </a:t>
            </a:r>
            <a:r>
              <a:rPr b="1" lang="en-US" sz="1800">
                <a:solidFill>
                  <a:srgbClr val="212121"/>
                </a:solidFill>
                <a:latin typeface="Arial"/>
                <a:ea typeface="Arial"/>
                <a:cs typeface="Arial"/>
                <a:sym typeface="Arial"/>
              </a:rPr>
              <a:t>tabularTextDatastore()</a:t>
            </a:r>
            <a:r>
              <a:rPr lang="en-US" sz="1800">
                <a:solidFill>
                  <a:srgbClr val="212121"/>
                </a:solidFill>
                <a:latin typeface="Arial"/>
                <a:ea typeface="Arial"/>
                <a:cs typeface="Arial"/>
                <a:sym typeface="Arial"/>
              </a:rPr>
              <a:t>. To facilitate the creation of the datastore we can put all the files in the same folder as this live script. However, this is not required since we can specify the location of the files within the function.</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rgbClr val="212121"/>
              </a:solidFill>
              <a:latin typeface="Arial"/>
              <a:ea typeface="Arial"/>
              <a:cs typeface="Arial"/>
              <a:sym typeface="Arial"/>
            </a:endParaRPr>
          </a:p>
        </p:txBody>
      </p:sp>
      <p:sp>
        <p:nvSpPr>
          <p:cNvPr id="350" name="Google Shape;350;p21"/>
          <p:cNvSpPr txBox="1"/>
          <p:nvPr/>
        </p:nvSpPr>
        <p:spPr>
          <a:xfrm>
            <a:off x="318546" y="5062522"/>
            <a:ext cx="301402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FF0000"/>
                </a:solidFill>
                <a:latin typeface="Arial"/>
                <a:ea typeface="Arial"/>
                <a:cs typeface="Arial"/>
                <a:sym typeface="Arial"/>
              </a:rPr>
              <a:t>Recommendation: Use "copy path" by right clicking on the file to get the .csv path for the tabularTextDatastore() function</a:t>
            </a:r>
            <a:endParaRPr b="1" sz="1400">
              <a:solidFill>
                <a:srgbClr val="FF0000"/>
              </a:solidFill>
              <a:latin typeface="Arial"/>
              <a:ea typeface="Arial"/>
              <a:cs typeface="Arial"/>
              <a:sym typeface="Arial"/>
            </a:endParaRPr>
          </a:p>
        </p:txBody>
      </p:sp>
      <p:pic>
        <p:nvPicPr>
          <p:cNvPr id="351" name="Google Shape;351;p21"/>
          <p:cNvPicPr preferRelativeResize="0"/>
          <p:nvPr/>
        </p:nvPicPr>
        <p:blipFill rotWithShape="1">
          <a:blip r:embed="rId3">
            <a:alphaModFix/>
          </a:blip>
          <a:srcRect b="0" l="0" r="0" t="0"/>
          <a:stretch/>
        </p:blipFill>
        <p:spPr>
          <a:xfrm>
            <a:off x="3405353" y="5043507"/>
            <a:ext cx="3325091" cy="1736523"/>
          </a:xfrm>
          <a:prstGeom prst="roundRect">
            <a:avLst>
              <a:gd fmla="val 16667" name="adj"/>
            </a:avLst>
          </a:prstGeom>
          <a:noFill/>
          <a:ln>
            <a:noFill/>
          </a:ln>
          <a:effectLst>
            <a:outerShdw blurRad="76200" rotWithShape="0" algn="tl" dir="7800000" dist="38100">
              <a:srgbClr val="000000">
                <a:alpha val="40000"/>
              </a:srgbClr>
            </a:outerShdw>
          </a:effectLst>
        </p:spPr>
      </p:pic>
      <p:cxnSp>
        <p:nvCxnSpPr>
          <p:cNvPr id="352" name="Google Shape;352;p21"/>
          <p:cNvCxnSpPr/>
          <p:nvPr/>
        </p:nvCxnSpPr>
        <p:spPr>
          <a:xfrm flipH="1" rot="10800000">
            <a:off x="6095948" y="4732629"/>
            <a:ext cx="1443238" cy="1730024"/>
          </a:xfrm>
          <a:prstGeom prst="straightConnector1">
            <a:avLst/>
          </a:prstGeom>
          <a:noFill/>
          <a:ln cap="flat" cmpd="sng" w="57150">
            <a:solidFill>
              <a:srgbClr val="FF0000"/>
            </a:solidFill>
            <a:prstDash val="solid"/>
            <a:round/>
            <a:headEnd len="sm" w="sm" type="none"/>
            <a:tailEnd len="med" w="med" type="triangle"/>
          </a:ln>
        </p:spPr>
      </p:cxnSp>
      <p:pic>
        <p:nvPicPr>
          <p:cNvPr id="353" name="Google Shape;353;p21"/>
          <p:cNvPicPr preferRelativeResize="0"/>
          <p:nvPr/>
        </p:nvPicPr>
        <p:blipFill rotWithShape="1">
          <a:blip r:embed="rId4">
            <a:alphaModFix/>
          </a:blip>
          <a:srcRect b="0" l="0" r="0" t="0"/>
          <a:stretch/>
        </p:blipFill>
        <p:spPr>
          <a:xfrm>
            <a:off x="2105727" y="2925162"/>
            <a:ext cx="7596278" cy="1821095"/>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2"/>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360" name="Google Shape;360;p22"/>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Datastores</a:t>
            </a:r>
            <a:endParaRPr/>
          </a:p>
        </p:txBody>
      </p:sp>
      <p:sp>
        <p:nvSpPr>
          <p:cNvPr id="361" name="Google Shape;361;p22"/>
          <p:cNvSpPr txBox="1"/>
          <p:nvPr/>
        </p:nvSpPr>
        <p:spPr>
          <a:xfrm>
            <a:off x="677334" y="2896276"/>
            <a:ext cx="440056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12121"/>
                </a:solidFill>
                <a:latin typeface="Helvetica Neue"/>
                <a:ea typeface="Helvetica Neue"/>
                <a:cs typeface="Helvetica Neue"/>
                <a:sym typeface="Helvetica Neue"/>
              </a:rPr>
              <a:t>By examining the output of the code on the previous slide, we can see that 3 files containing F1 results have been stored in the datastore.</a:t>
            </a:r>
            <a:endParaRPr/>
          </a:p>
          <a:p>
            <a:pPr indent="0" lvl="0" marL="0" marR="0" rtl="0" algn="l">
              <a:spcBef>
                <a:spcPts val="0"/>
              </a:spcBef>
              <a:spcAft>
                <a:spcPts val="0"/>
              </a:spcAft>
              <a:buNone/>
            </a:pPr>
            <a:r>
              <a:t/>
            </a:r>
            <a:endParaRPr sz="1800">
              <a:solidFill>
                <a:srgbClr val="212121"/>
              </a:solidFill>
              <a:latin typeface="Arial"/>
              <a:ea typeface="Arial"/>
              <a:cs typeface="Arial"/>
              <a:sym typeface="Arial"/>
            </a:endParaRPr>
          </a:p>
          <a:p>
            <a:pPr indent="0" lvl="0" marL="0" marR="0" rtl="0" algn="l">
              <a:spcBef>
                <a:spcPts val="0"/>
              </a:spcBef>
              <a:spcAft>
                <a:spcPts val="0"/>
              </a:spcAft>
              <a:buNone/>
            </a:pPr>
            <a:r>
              <a:rPr b="1" lang="en-US" sz="1800">
                <a:solidFill>
                  <a:srgbClr val="FF0000"/>
                </a:solidFill>
                <a:latin typeface="Arial"/>
                <a:ea typeface="Arial"/>
                <a:cs typeface="Arial"/>
                <a:sym typeface="Arial"/>
              </a:rPr>
              <a:t>Note: Disregard the Warning message. </a:t>
            </a:r>
            <a:endParaRPr b="1" sz="1800">
              <a:solidFill>
                <a:srgbClr val="FF0000"/>
              </a:solidFill>
              <a:latin typeface="Arial"/>
              <a:ea typeface="Arial"/>
              <a:cs typeface="Arial"/>
              <a:sym typeface="Arial"/>
            </a:endParaRPr>
          </a:p>
          <a:p>
            <a:pPr indent="0" lvl="0" marL="0" marR="0" rtl="0" algn="l">
              <a:spcBef>
                <a:spcPts val="0"/>
              </a:spcBef>
              <a:spcAft>
                <a:spcPts val="0"/>
              </a:spcAft>
              <a:buNone/>
            </a:pPr>
            <a:r>
              <a:t/>
            </a:r>
            <a:endParaRPr sz="1800">
              <a:solidFill>
                <a:srgbClr val="212121"/>
              </a:solidFill>
              <a:latin typeface="Arial"/>
              <a:ea typeface="Arial"/>
              <a:cs typeface="Arial"/>
              <a:sym typeface="Arial"/>
            </a:endParaRPr>
          </a:p>
        </p:txBody>
      </p:sp>
      <p:pic>
        <p:nvPicPr>
          <p:cNvPr id="362" name="Google Shape;362;p22"/>
          <p:cNvPicPr preferRelativeResize="0"/>
          <p:nvPr/>
        </p:nvPicPr>
        <p:blipFill rotWithShape="1">
          <a:blip r:embed="rId3">
            <a:alphaModFix/>
          </a:blip>
          <a:srcRect b="0" l="0" r="0" t="0"/>
          <a:stretch/>
        </p:blipFill>
        <p:spPr>
          <a:xfrm>
            <a:off x="5857260" y="2142687"/>
            <a:ext cx="5878003" cy="3274265"/>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18000" kx="0" rotWithShape="0" algn="bl" stA="28000" stPos="0" sy="-100000" ky="0"/>
          </a:effectLst>
        </p:spPr>
      </p:pic>
      <p:cxnSp>
        <p:nvCxnSpPr>
          <p:cNvPr id="363" name="Google Shape;363;p22"/>
          <p:cNvCxnSpPr/>
          <p:nvPr/>
        </p:nvCxnSpPr>
        <p:spPr>
          <a:xfrm flipH="1" rot="10800000">
            <a:off x="5077900" y="3336402"/>
            <a:ext cx="2665563" cy="92598"/>
          </a:xfrm>
          <a:prstGeom prst="straightConnector1">
            <a:avLst/>
          </a:prstGeom>
          <a:noFill/>
          <a:ln cap="flat" cmpd="sng" w="57150">
            <a:solidFill>
              <a:srgbClr val="FF0000"/>
            </a:solidFill>
            <a:prstDash val="solid"/>
            <a:round/>
            <a:headEnd len="sm" w="sm"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3"/>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370" name="Google Shape;370;p23"/>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Datastores</a:t>
            </a:r>
            <a:endParaRPr/>
          </a:p>
        </p:txBody>
      </p:sp>
      <p:sp>
        <p:nvSpPr>
          <p:cNvPr id="371" name="Google Shape;371;p23"/>
          <p:cNvSpPr txBox="1"/>
          <p:nvPr/>
        </p:nvSpPr>
        <p:spPr>
          <a:xfrm>
            <a:off x="677334" y="1930400"/>
            <a:ext cx="4790756"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B050"/>
                </a:solidFill>
                <a:latin typeface="Trebuchet MS"/>
                <a:ea typeface="Trebuchet MS"/>
                <a:cs typeface="Trebuchet MS"/>
                <a:sym typeface="Trebuchet MS"/>
              </a:rPr>
              <a:t>Now you try! </a:t>
            </a:r>
            <a:br>
              <a:rPr b="1" lang="en-US" sz="1800" u="sng">
                <a:solidFill>
                  <a:srgbClr val="00B050"/>
                </a:solidFill>
                <a:latin typeface="Trebuchet MS"/>
                <a:ea typeface="Trebuchet MS"/>
                <a:cs typeface="Trebuchet MS"/>
                <a:sym typeface="Trebuchet MS"/>
              </a:rPr>
            </a:br>
            <a:endParaRPr b="1" sz="1800" u="sng">
              <a:solidFill>
                <a:srgbClr val="00B050"/>
              </a:solidFill>
              <a:latin typeface="Trebuchet MS"/>
              <a:ea typeface="Trebuchet MS"/>
              <a:cs typeface="Trebuchet MS"/>
              <a:sym typeface="Trebuchet MS"/>
            </a:endParaRPr>
          </a:p>
          <a:p>
            <a:pPr indent="0" lvl="0" marL="0" marR="0" rtl="0" algn="l">
              <a:spcBef>
                <a:spcPts val="0"/>
              </a:spcBef>
              <a:spcAft>
                <a:spcPts val="0"/>
              </a:spcAft>
              <a:buNone/>
            </a:pPr>
            <a:r>
              <a:rPr b="0" i="0" lang="en-US" sz="1800">
                <a:solidFill>
                  <a:srgbClr val="212121"/>
                </a:solidFill>
                <a:latin typeface="Arial"/>
                <a:ea typeface="Arial"/>
                <a:cs typeface="Arial"/>
                <a:sym typeface="Arial"/>
              </a:rPr>
              <a:t>To access the files store in the newly created datastore, you can use the </a:t>
            </a:r>
            <a:r>
              <a:rPr b="1" i="0" lang="en-US" sz="1800">
                <a:solidFill>
                  <a:srgbClr val="212121"/>
                </a:solidFill>
                <a:latin typeface="Arial"/>
                <a:ea typeface="Arial"/>
                <a:cs typeface="Arial"/>
                <a:sym typeface="Arial"/>
              </a:rPr>
              <a:t>read() </a:t>
            </a:r>
            <a:r>
              <a:rPr b="0" i="0" lang="en-US" sz="1800">
                <a:solidFill>
                  <a:srgbClr val="212121"/>
                </a:solidFill>
                <a:latin typeface="Arial"/>
                <a:ea typeface="Arial"/>
                <a:cs typeface="Arial"/>
                <a:sym typeface="Arial"/>
              </a:rPr>
              <a:t>function. This function will call each file in the datastore one at a time. The first time </a:t>
            </a:r>
            <a:r>
              <a:rPr lang="en-US" sz="1800">
                <a:solidFill>
                  <a:srgbClr val="212121"/>
                </a:solidFill>
                <a:latin typeface="Arial"/>
                <a:ea typeface="Arial"/>
                <a:cs typeface="Arial"/>
                <a:sym typeface="Arial"/>
              </a:rPr>
              <a:t>you </a:t>
            </a:r>
            <a:r>
              <a:rPr b="0" i="0" lang="en-US" sz="1800">
                <a:solidFill>
                  <a:srgbClr val="212121"/>
                </a:solidFill>
                <a:latin typeface="Arial"/>
                <a:ea typeface="Arial"/>
                <a:cs typeface="Arial"/>
                <a:sym typeface="Arial"/>
              </a:rPr>
              <a:t>use </a:t>
            </a:r>
            <a:r>
              <a:rPr b="1" i="0" lang="en-US" sz="1800">
                <a:solidFill>
                  <a:srgbClr val="212121"/>
                </a:solidFill>
                <a:latin typeface="Arial"/>
                <a:ea typeface="Arial"/>
                <a:cs typeface="Arial"/>
                <a:sym typeface="Arial"/>
              </a:rPr>
              <a:t>read(), </a:t>
            </a:r>
            <a:r>
              <a:rPr b="0" i="0" lang="en-US" sz="1800">
                <a:solidFill>
                  <a:srgbClr val="212121"/>
                </a:solidFill>
                <a:latin typeface="Arial"/>
                <a:ea typeface="Arial"/>
                <a:cs typeface="Arial"/>
                <a:sym typeface="Arial"/>
              </a:rPr>
              <a:t>data from the first file is imported. Using it a second imports data from the second file, and so on. </a:t>
            </a:r>
            <a:endParaRPr/>
          </a:p>
          <a:p>
            <a:pPr indent="0" lvl="0" marL="0" marR="0" rtl="0" algn="l">
              <a:spcBef>
                <a:spcPts val="0"/>
              </a:spcBef>
              <a:spcAft>
                <a:spcPts val="0"/>
              </a:spcAft>
              <a:buNone/>
            </a:pPr>
            <a:r>
              <a:t/>
            </a:r>
            <a:endParaRPr sz="1800">
              <a:solidFill>
                <a:srgbClr val="212121"/>
              </a:solidFill>
              <a:latin typeface="Arial"/>
              <a:ea typeface="Arial"/>
              <a:cs typeface="Arial"/>
              <a:sym typeface="Arial"/>
            </a:endParaRPr>
          </a:p>
          <a:p>
            <a:pPr indent="0" lvl="0" marL="0" marR="0" rtl="0" algn="l">
              <a:spcBef>
                <a:spcPts val="0"/>
              </a:spcBef>
              <a:spcAft>
                <a:spcPts val="0"/>
              </a:spcAft>
              <a:buNone/>
            </a:pPr>
            <a:r>
              <a:rPr b="0" i="0" lang="en-US" sz="1800">
                <a:solidFill>
                  <a:srgbClr val="212121"/>
                </a:solidFill>
                <a:latin typeface="Arial"/>
                <a:ea typeface="Arial"/>
                <a:cs typeface="Arial"/>
                <a:sym typeface="Arial"/>
              </a:rPr>
              <a:t>Click the run button 3 times to see how the data table changes. What happens when you click the run button a 4th time?</a:t>
            </a:r>
            <a:endParaRPr/>
          </a:p>
          <a:p>
            <a:pPr indent="0" lvl="0" marL="0" marR="0" rtl="0" algn="l">
              <a:spcBef>
                <a:spcPts val="0"/>
              </a:spcBef>
              <a:spcAft>
                <a:spcPts val="0"/>
              </a:spcAft>
              <a:buNone/>
            </a:pPr>
            <a:r>
              <a:t/>
            </a:r>
            <a:endParaRPr b="1" sz="1800" u="sng">
              <a:solidFill>
                <a:srgbClr val="00B050"/>
              </a:solidFill>
              <a:latin typeface="Trebuchet MS"/>
              <a:ea typeface="Trebuchet MS"/>
              <a:cs typeface="Trebuchet MS"/>
              <a:sym typeface="Trebuchet MS"/>
            </a:endParaRPr>
          </a:p>
        </p:txBody>
      </p:sp>
      <p:pic>
        <p:nvPicPr>
          <p:cNvPr id="372" name="Google Shape;372;p23"/>
          <p:cNvPicPr preferRelativeResize="0"/>
          <p:nvPr/>
        </p:nvPicPr>
        <p:blipFill rotWithShape="1">
          <a:blip r:embed="rId3">
            <a:alphaModFix/>
          </a:blip>
          <a:srcRect b="0" l="0" r="0" t="0"/>
          <a:stretch/>
        </p:blipFill>
        <p:spPr>
          <a:xfrm>
            <a:off x="5656083" y="2963347"/>
            <a:ext cx="5943609" cy="121073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4"/>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379" name="Google Shape;379;p24"/>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Datastores</a:t>
            </a:r>
            <a:endParaRPr/>
          </a:p>
        </p:txBody>
      </p:sp>
      <p:sp>
        <p:nvSpPr>
          <p:cNvPr id="380" name="Google Shape;380;p24"/>
          <p:cNvSpPr txBox="1"/>
          <p:nvPr/>
        </p:nvSpPr>
        <p:spPr>
          <a:xfrm>
            <a:off x="677333" y="1930400"/>
            <a:ext cx="489008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Before continuing, let's reset the datastore using </a:t>
            </a:r>
            <a:r>
              <a:rPr b="1" lang="en-US" sz="1800">
                <a:solidFill>
                  <a:schemeClr val="dk1"/>
                </a:solidFill>
                <a:latin typeface="Arial"/>
                <a:ea typeface="Arial"/>
                <a:cs typeface="Arial"/>
                <a:sym typeface="Arial"/>
              </a:rPr>
              <a:t>reset()</a:t>
            </a:r>
            <a:r>
              <a:rPr lang="en-US" sz="1800">
                <a:solidFill>
                  <a:schemeClr val="dk1"/>
                </a:solidFill>
                <a:latin typeface="Arial"/>
                <a:ea typeface="Arial"/>
                <a:cs typeface="Arial"/>
                <a:sym typeface="Arial"/>
              </a:rPr>
              <a:t> and use </a:t>
            </a:r>
            <a:r>
              <a:rPr b="1" lang="en-US" sz="1800">
                <a:solidFill>
                  <a:schemeClr val="dk1"/>
                </a:solidFill>
                <a:latin typeface="Arial"/>
                <a:ea typeface="Arial"/>
                <a:cs typeface="Arial"/>
                <a:sym typeface="Arial"/>
              </a:rPr>
              <a:t>read() </a:t>
            </a:r>
            <a:r>
              <a:rPr lang="en-US" sz="1800">
                <a:solidFill>
                  <a:schemeClr val="dk1"/>
                </a:solidFill>
                <a:latin typeface="Arial"/>
                <a:ea typeface="Arial"/>
                <a:cs typeface="Arial"/>
                <a:sym typeface="Arial"/>
              </a:rPr>
              <a:t>3 times to store each file in the datastore into its own variable. </a:t>
            </a:r>
            <a:endParaRPr/>
          </a:p>
        </p:txBody>
      </p:sp>
      <p:pic>
        <p:nvPicPr>
          <p:cNvPr id="381" name="Google Shape;381;p24"/>
          <p:cNvPicPr preferRelativeResize="0"/>
          <p:nvPr/>
        </p:nvPicPr>
        <p:blipFill rotWithShape="1">
          <a:blip r:embed="rId3">
            <a:alphaModFix/>
          </a:blip>
          <a:srcRect b="0" l="0" r="0" t="0"/>
          <a:stretch/>
        </p:blipFill>
        <p:spPr>
          <a:xfrm>
            <a:off x="2587673" y="3289641"/>
            <a:ext cx="8663898" cy="2362882"/>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5"/>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388" name="Google Shape;388;p25"/>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Sorting Data</a:t>
            </a:r>
            <a:endParaRPr/>
          </a:p>
        </p:txBody>
      </p:sp>
      <p:sp>
        <p:nvSpPr>
          <p:cNvPr id="389" name="Google Shape;389;p25"/>
          <p:cNvSpPr txBox="1"/>
          <p:nvPr/>
        </p:nvSpPr>
        <p:spPr>
          <a:xfrm>
            <a:off x="228705" y="1484093"/>
            <a:ext cx="4890089"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Let’s use some of the F1 data to explore two functionalities of data tables in MATLAB: sorting data and adding data to a table. Being able to quickly sort data is very helpful when providing data to an AI model. For this example, we will first call the 2012 race results and then sort the driver number column from least to greatest. </a:t>
            </a:r>
            <a:endParaRPr/>
          </a:p>
        </p:txBody>
      </p:sp>
      <p:pic>
        <p:nvPicPr>
          <p:cNvPr id="390" name="Google Shape;390;p25"/>
          <p:cNvPicPr preferRelativeResize="0"/>
          <p:nvPr/>
        </p:nvPicPr>
        <p:blipFill rotWithShape="1">
          <a:blip r:embed="rId3">
            <a:alphaModFix/>
          </a:blip>
          <a:srcRect b="0" l="0" r="0" t="0"/>
          <a:stretch/>
        </p:blipFill>
        <p:spPr>
          <a:xfrm>
            <a:off x="6587433" y="1687618"/>
            <a:ext cx="4248627" cy="2410663"/>
          </a:xfrm>
          <a:prstGeom prst="roundRect">
            <a:avLst>
              <a:gd fmla="val 8594" name="adj"/>
            </a:avLst>
          </a:prstGeom>
          <a:solidFill>
            <a:srgbClr val="ECECEC"/>
          </a:solidFill>
          <a:ln>
            <a:noFill/>
          </a:ln>
          <a:effectLst>
            <a:reflection blurRad="0" dir="5400000" dist="5000" endA="0" endPos="11000" kx="0" rotWithShape="0" algn="bl" stA="38000" stPos="0" sy="-100000" ky="0"/>
          </a:effectLst>
        </p:spPr>
      </p:pic>
      <p:sp>
        <p:nvSpPr>
          <p:cNvPr id="391" name="Google Shape;391;p25"/>
          <p:cNvSpPr txBox="1"/>
          <p:nvPr/>
        </p:nvSpPr>
        <p:spPr>
          <a:xfrm>
            <a:off x="226888" y="3640991"/>
            <a:ext cx="537768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121"/>
                </a:solidFill>
                <a:latin typeface="Arial"/>
                <a:ea typeface="Arial"/>
                <a:cs typeface="Arial"/>
                <a:sym typeface="Arial"/>
              </a:rPr>
              <a:t>H</a:t>
            </a:r>
            <a:r>
              <a:rPr b="0" i="0" lang="en-US" sz="1800">
                <a:solidFill>
                  <a:srgbClr val="212121"/>
                </a:solidFill>
                <a:latin typeface="Arial"/>
                <a:ea typeface="Arial"/>
                <a:cs typeface="Arial"/>
                <a:sym typeface="Arial"/>
              </a:rPr>
              <a:t>over over the headings of each column until a dropdown arrow appears. This arrow allows </a:t>
            </a:r>
            <a:r>
              <a:rPr lang="en-US" sz="1800">
                <a:solidFill>
                  <a:srgbClr val="212121"/>
                </a:solidFill>
                <a:latin typeface="Arial"/>
                <a:ea typeface="Arial"/>
                <a:cs typeface="Arial"/>
                <a:sym typeface="Arial"/>
              </a:rPr>
              <a:t>you</a:t>
            </a:r>
            <a:r>
              <a:rPr b="0" i="0" lang="en-US" sz="1800">
                <a:solidFill>
                  <a:srgbClr val="212121"/>
                </a:solidFill>
                <a:latin typeface="Arial"/>
                <a:ea typeface="Arial"/>
                <a:cs typeface="Arial"/>
                <a:sym typeface="Arial"/>
              </a:rPr>
              <a:t> to sort the data from smallest to largest or vice versa.</a:t>
            </a:r>
            <a:endParaRPr/>
          </a:p>
        </p:txBody>
      </p:sp>
      <p:pic>
        <p:nvPicPr>
          <p:cNvPr id="392" name="Google Shape;392;p25"/>
          <p:cNvPicPr preferRelativeResize="0"/>
          <p:nvPr/>
        </p:nvPicPr>
        <p:blipFill rotWithShape="1">
          <a:blip r:embed="rId4">
            <a:alphaModFix/>
          </a:blip>
          <a:srcRect b="0" l="0" r="0" t="0"/>
          <a:stretch/>
        </p:blipFill>
        <p:spPr>
          <a:xfrm>
            <a:off x="403900" y="4900298"/>
            <a:ext cx="4539701" cy="923329"/>
          </a:xfrm>
          <a:prstGeom prst="rect">
            <a:avLst/>
          </a:prstGeom>
          <a:noFill/>
          <a:ln>
            <a:noFill/>
          </a:ln>
        </p:spPr>
      </p:pic>
      <p:cxnSp>
        <p:nvCxnSpPr>
          <p:cNvPr id="393" name="Google Shape;393;p25"/>
          <p:cNvCxnSpPr/>
          <p:nvPr/>
        </p:nvCxnSpPr>
        <p:spPr>
          <a:xfrm>
            <a:off x="5147362" y="2526436"/>
            <a:ext cx="1391955" cy="287645"/>
          </a:xfrm>
          <a:prstGeom prst="straightConnector1">
            <a:avLst/>
          </a:prstGeom>
          <a:noFill/>
          <a:ln cap="flat" cmpd="sng" w="57150">
            <a:solidFill>
              <a:srgbClr val="FF0000"/>
            </a:solidFill>
            <a:prstDash val="solid"/>
            <a:round/>
            <a:headEnd len="sm" w="sm" type="none"/>
            <a:tailEnd len="med" w="med" type="triangle"/>
          </a:ln>
        </p:spPr>
      </p:cxnSp>
      <p:cxnSp>
        <p:nvCxnSpPr>
          <p:cNvPr id="394" name="Google Shape;394;p25"/>
          <p:cNvCxnSpPr/>
          <p:nvPr/>
        </p:nvCxnSpPr>
        <p:spPr>
          <a:xfrm>
            <a:off x="1805650" y="4601280"/>
            <a:ext cx="590060" cy="760682"/>
          </a:xfrm>
          <a:prstGeom prst="straightConnector1">
            <a:avLst/>
          </a:prstGeom>
          <a:noFill/>
          <a:ln cap="flat" cmpd="sng" w="57150">
            <a:solidFill>
              <a:srgbClr val="FF0000"/>
            </a:solidFill>
            <a:prstDash val="solid"/>
            <a:round/>
            <a:headEnd len="sm" w="sm" type="none"/>
            <a:tailEnd len="med" w="med" type="triangle"/>
          </a:ln>
        </p:spPr>
      </p:cxnSp>
      <p:sp>
        <p:nvSpPr>
          <p:cNvPr id="395" name="Google Shape;395;p25"/>
          <p:cNvSpPr txBox="1"/>
          <p:nvPr/>
        </p:nvSpPr>
        <p:spPr>
          <a:xfrm>
            <a:off x="5980176" y="4232041"/>
            <a:ext cx="515721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12121"/>
                </a:solidFill>
                <a:latin typeface="Arial"/>
                <a:ea typeface="Arial"/>
                <a:cs typeface="Arial"/>
                <a:sym typeface="Arial"/>
              </a:rPr>
              <a:t>Notice that after selecting one of these options, MATLAB will provide the code necessary to implement these changes into the live script. </a:t>
            </a:r>
            <a:endParaRPr/>
          </a:p>
        </p:txBody>
      </p:sp>
      <p:pic>
        <p:nvPicPr>
          <p:cNvPr id="396" name="Google Shape;396;p25"/>
          <p:cNvPicPr preferRelativeResize="0"/>
          <p:nvPr/>
        </p:nvPicPr>
        <p:blipFill rotWithShape="1">
          <a:blip r:embed="rId5">
            <a:alphaModFix/>
          </a:blip>
          <a:srcRect b="0" l="0" r="0" t="67713"/>
          <a:stretch/>
        </p:blipFill>
        <p:spPr>
          <a:xfrm>
            <a:off x="6096000" y="5440214"/>
            <a:ext cx="4778908" cy="957711"/>
          </a:xfrm>
          <a:prstGeom prst="rect">
            <a:avLst/>
          </a:prstGeom>
          <a:noFill/>
          <a:ln>
            <a:noFill/>
          </a:ln>
        </p:spPr>
      </p:pic>
      <p:cxnSp>
        <p:nvCxnSpPr>
          <p:cNvPr id="397" name="Google Shape;397;p25"/>
          <p:cNvCxnSpPr/>
          <p:nvPr/>
        </p:nvCxnSpPr>
        <p:spPr>
          <a:xfrm flipH="1">
            <a:off x="8032830" y="5046562"/>
            <a:ext cx="452624" cy="872507"/>
          </a:xfrm>
          <a:prstGeom prst="straightConnector1">
            <a:avLst/>
          </a:prstGeom>
          <a:noFill/>
          <a:ln cap="flat" cmpd="sng" w="57150">
            <a:solidFill>
              <a:srgbClr val="FF0000"/>
            </a:solidFill>
            <a:prstDash val="solid"/>
            <a:round/>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404" name="Google Shape;404;p26"/>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Sorting Data</a:t>
            </a:r>
            <a:endParaRPr/>
          </a:p>
        </p:txBody>
      </p:sp>
      <p:sp>
        <p:nvSpPr>
          <p:cNvPr id="405" name="Google Shape;405;p26"/>
          <p:cNvSpPr txBox="1"/>
          <p:nvPr/>
        </p:nvSpPr>
        <p:spPr>
          <a:xfrm>
            <a:off x="592308" y="2115595"/>
            <a:ext cx="4790756"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B050"/>
                </a:solidFill>
                <a:latin typeface="Trebuchet MS"/>
                <a:ea typeface="Trebuchet MS"/>
                <a:cs typeface="Trebuchet MS"/>
                <a:sym typeface="Trebuchet MS"/>
              </a:rPr>
              <a:t>Now you try! </a:t>
            </a:r>
            <a:br>
              <a:rPr b="1" lang="en-US" sz="1800" u="sng">
                <a:solidFill>
                  <a:srgbClr val="00B050"/>
                </a:solidFill>
                <a:latin typeface="Trebuchet MS"/>
                <a:ea typeface="Trebuchet MS"/>
                <a:cs typeface="Trebuchet MS"/>
                <a:sym typeface="Trebuchet MS"/>
              </a:rPr>
            </a:br>
            <a:endParaRPr b="1" sz="1800" u="sng">
              <a:solidFill>
                <a:srgbClr val="00B050"/>
              </a:solidFill>
              <a:latin typeface="Trebuchet MS"/>
              <a:ea typeface="Trebuchet MS"/>
              <a:cs typeface="Trebuchet MS"/>
              <a:sym typeface="Trebuchet MS"/>
            </a:endParaRPr>
          </a:p>
          <a:p>
            <a:pPr indent="0" lvl="0" marL="0" marR="0" rtl="0" algn="l">
              <a:spcBef>
                <a:spcPts val="0"/>
              </a:spcBef>
              <a:spcAft>
                <a:spcPts val="0"/>
              </a:spcAft>
              <a:buNone/>
            </a:pPr>
            <a:r>
              <a:rPr b="0" i="0" lang="en-US" sz="1800">
                <a:solidFill>
                  <a:srgbClr val="212121"/>
                </a:solidFill>
                <a:latin typeface="Arial"/>
                <a:ea typeface="Arial"/>
                <a:cs typeface="Arial"/>
                <a:sym typeface="Arial"/>
              </a:rPr>
              <a:t>Go to the 2012 data table and follow the steps in the pervious slide to sort the DriverNumber column. </a:t>
            </a:r>
            <a:br>
              <a:rPr b="0" i="0" lang="en-US" sz="1800">
                <a:solidFill>
                  <a:srgbClr val="212121"/>
                </a:solidFill>
                <a:latin typeface="Arial"/>
                <a:ea typeface="Arial"/>
                <a:cs typeface="Arial"/>
                <a:sym typeface="Arial"/>
              </a:rPr>
            </a:br>
            <a:endParaRPr b="0" i="0" sz="1800">
              <a:solidFill>
                <a:srgbClr val="212121"/>
              </a:solidFill>
              <a:latin typeface="Arial"/>
              <a:ea typeface="Arial"/>
              <a:cs typeface="Arial"/>
              <a:sym typeface="Arial"/>
            </a:endParaRPr>
          </a:p>
          <a:p>
            <a:pPr indent="0" lvl="0" marL="0" marR="0" rtl="0" algn="l">
              <a:spcBef>
                <a:spcPts val="0"/>
              </a:spcBef>
              <a:spcAft>
                <a:spcPts val="0"/>
              </a:spcAft>
              <a:buNone/>
            </a:pPr>
            <a:r>
              <a:rPr b="0" i="0" lang="en-US" sz="1800">
                <a:solidFill>
                  <a:srgbClr val="212121"/>
                </a:solidFill>
                <a:latin typeface="Arial"/>
                <a:ea typeface="Arial"/>
                <a:cs typeface="Arial"/>
                <a:sym typeface="Arial"/>
              </a:rPr>
              <a:t>Then click </a:t>
            </a:r>
            <a:r>
              <a:rPr b="1" i="0" lang="en-US" sz="1800">
                <a:solidFill>
                  <a:srgbClr val="212121"/>
                </a:solidFill>
                <a:latin typeface="Arial"/>
                <a:ea typeface="Arial"/>
                <a:cs typeface="Arial"/>
                <a:sym typeface="Arial"/>
              </a:rPr>
              <a:t>"Update Code" </a:t>
            </a:r>
            <a:r>
              <a:rPr b="0" i="0" lang="en-US" sz="1800">
                <a:solidFill>
                  <a:srgbClr val="212121"/>
                </a:solidFill>
                <a:latin typeface="Arial"/>
                <a:ea typeface="Arial"/>
                <a:cs typeface="Arial"/>
                <a:sym typeface="Arial"/>
              </a:rPr>
              <a:t>or </a:t>
            </a:r>
            <a:r>
              <a:rPr b="1" i="0" lang="en-US" sz="1800">
                <a:solidFill>
                  <a:srgbClr val="212121"/>
                </a:solidFill>
                <a:latin typeface="Arial"/>
                <a:ea typeface="Arial"/>
                <a:cs typeface="Arial"/>
                <a:sym typeface="Arial"/>
              </a:rPr>
              <a:t>"Copy" </a:t>
            </a:r>
            <a:r>
              <a:rPr b="0" i="0" lang="en-US" sz="1800">
                <a:solidFill>
                  <a:srgbClr val="212121"/>
                </a:solidFill>
                <a:latin typeface="Arial"/>
                <a:ea typeface="Arial"/>
                <a:cs typeface="Arial"/>
                <a:sym typeface="Arial"/>
              </a:rPr>
              <a:t>to incorporate the suggested code to the live script and rerun this section.</a:t>
            </a:r>
            <a:endParaRPr/>
          </a:p>
          <a:p>
            <a:pPr indent="0" lvl="0" marL="0" marR="0" rtl="0" algn="l">
              <a:spcBef>
                <a:spcPts val="0"/>
              </a:spcBef>
              <a:spcAft>
                <a:spcPts val="0"/>
              </a:spcAft>
              <a:buNone/>
            </a:pPr>
            <a:r>
              <a:t/>
            </a:r>
            <a:endParaRPr sz="1800">
              <a:solidFill>
                <a:srgbClr val="212121"/>
              </a:solidFill>
              <a:latin typeface="Arial"/>
              <a:ea typeface="Arial"/>
              <a:cs typeface="Arial"/>
              <a:sym typeface="Arial"/>
            </a:endParaRPr>
          </a:p>
          <a:p>
            <a:pPr indent="0" lvl="0" marL="0" marR="0" rtl="0" algn="l">
              <a:spcBef>
                <a:spcPts val="0"/>
              </a:spcBef>
              <a:spcAft>
                <a:spcPts val="0"/>
              </a:spcAft>
              <a:buNone/>
            </a:pPr>
            <a:r>
              <a:rPr b="0" i="0" lang="en-US" sz="1800">
                <a:solidFill>
                  <a:srgbClr val="212121"/>
                </a:solidFill>
                <a:latin typeface="Arial"/>
                <a:ea typeface="Arial"/>
                <a:cs typeface="Arial"/>
                <a:sym typeface="Arial"/>
              </a:rPr>
              <a:t>When you sorted the DriverNumber column, did the other columns also change?</a:t>
            </a:r>
            <a:endParaRPr b="1" sz="1800" u="sng">
              <a:solidFill>
                <a:srgbClr val="00B050"/>
              </a:solidFill>
              <a:latin typeface="Trebuchet MS"/>
              <a:ea typeface="Trebuchet MS"/>
              <a:cs typeface="Trebuchet MS"/>
              <a:sym typeface="Trebuchet MS"/>
            </a:endParaRPr>
          </a:p>
        </p:txBody>
      </p:sp>
      <p:pic>
        <p:nvPicPr>
          <p:cNvPr id="406" name="Google Shape;406;p26"/>
          <p:cNvPicPr preferRelativeResize="0"/>
          <p:nvPr/>
        </p:nvPicPr>
        <p:blipFill rotWithShape="1">
          <a:blip r:embed="rId3">
            <a:alphaModFix/>
          </a:blip>
          <a:srcRect b="0" l="0" r="0" t="0"/>
          <a:stretch/>
        </p:blipFill>
        <p:spPr>
          <a:xfrm>
            <a:off x="5463344" y="2023000"/>
            <a:ext cx="6287116" cy="3567298"/>
          </a:xfrm>
          <a:prstGeom prst="roundRect">
            <a:avLst>
              <a:gd fmla="val 8594" name="adj"/>
            </a:avLst>
          </a:prstGeom>
          <a:solidFill>
            <a:srgbClr val="ECECEC"/>
          </a:solidFill>
          <a:ln>
            <a:noFill/>
          </a:ln>
          <a:effectLst>
            <a:reflection blurRad="0" dir="5400000" dist="5000" endA="0" endPos="11000" kx="0" rotWithShape="0" algn="bl" stA="38000" stPos="0" sy="-100000" ky="0"/>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7"/>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413" name="Google Shape;413;p27"/>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Sorting Data</a:t>
            </a:r>
            <a:endParaRPr/>
          </a:p>
        </p:txBody>
      </p:sp>
      <p:sp>
        <p:nvSpPr>
          <p:cNvPr id="414" name="Google Shape;414;p27"/>
          <p:cNvSpPr txBox="1"/>
          <p:nvPr/>
        </p:nvSpPr>
        <p:spPr>
          <a:xfrm>
            <a:off x="580345" y="2254788"/>
            <a:ext cx="3782923"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Another important feature is the ability to add columns to an existing data table. Adding columns to a table can be a useful way of storing the results of calculations performed on a dataset.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code on the right adds an extra column of data to the 2012 race results using </a:t>
            </a:r>
            <a:r>
              <a:rPr b="1" lang="en-US" sz="1800">
                <a:solidFill>
                  <a:schemeClr val="dk1"/>
                </a:solidFill>
                <a:latin typeface="Arial"/>
                <a:ea typeface="Arial"/>
                <a:cs typeface="Arial"/>
                <a:sym typeface="Arial"/>
              </a:rPr>
              <a:t>dot notation</a:t>
            </a:r>
            <a:r>
              <a:rPr lang="en-US" sz="1800">
                <a:solidFill>
                  <a:schemeClr val="dk1"/>
                </a:solidFill>
                <a:latin typeface="Arial"/>
                <a:ea typeface="Arial"/>
                <a:cs typeface="Arial"/>
                <a:sym typeface="Arial"/>
              </a:rPr>
              <a:t>. The additional column will contain the number of laps in a race</a:t>
            </a:r>
            <a:endParaRPr/>
          </a:p>
        </p:txBody>
      </p:sp>
      <p:pic>
        <p:nvPicPr>
          <p:cNvPr id="415" name="Google Shape;415;p27"/>
          <p:cNvPicPr preferRelativeResize="0"/>
          <p:nvPr/>
        </p:nvPicPr>
        <p:blipFill rotWithShape="1">
          <a:blip r:embed="rId3">
            <a:alphaModFix/>
          </a:blip>
          <a:srcRect b="0" l="0" r="0" t="0"/>
          <a:stretch/>
        </p:blipFill>
        <p:spPr>
          <a:xfrm>
            <a:off x="4460257" y="1930400"/>
            <a:ext cx="7616561" cy="1351164"/>
          </a:xfrm>
          <a:prstGeom prst="rect">
            <a:avLst/>
          </a:prstGeom>
          <a:noFill/>
          <a:ln>
            <a:noFill/>
          </a:ln>
        </p:spPr>
      </p:pic>
      <p:cxnSp>
        <p:nvCxnSpPr>
          <p:cNvPr id="416" name="Google Shape;416;p27"/>
          <p:cNvCxnSpPr/>
          <p:nvPr/>
        </p:nvCxnSpPr>
        <p:spPr>
          <a:xfrm>
            <a:off x="8032830" y="3646031"/>
            <a:ext cx="0" cy="316917"/>
          </a:xfrm>
          <a:prstGeom prst="straightConnector1">
            <a:avLst/>
          </a:prstGeom>
          <a:noFill/>
          <a:ln cap="flat" cmpd="sng" w="57150">
            <a:solidFill>
              <a:srgbClr val="FF0000"/>
            </a:solidFill>
            <a:prstDash val="solid"/>
            <a:round/>
            <a:headEnd len="sm" w="sm" type="none"/>
            <a:tailEnd len="med" w="med" type="triangle"/>
          </a:ln>
        </p:spPr>
      </p:cxnSp>
      <p:sp>
        <p:nvSpPr>
          <p:cNvPr id="417" name="Google Shape;417;p27"/>
          <p:cNvSpPr txBox="1"/>
          <p:nvPr/>
        </p:nvSpPr>
        <p:spPr>
          <a:xfrm>
            <a:off x="6367254" y="3321961"/>
            <a:ext cx="3352939" cy="434975"/>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accent1"/>
              </a:buClr>
              <a:buSzPts val="1440"/>
              <a:buFont typeface="Noto Sans Symbols"/>
              <a:buNone/>
            </a:pPr>
            <a:r>
              <a:rPr b="1" lang="en-US" sz="1800">
                <a:solidFill>
                  <a:srgbClr val="FF0000"/>
                </a:solidFill>
                <a:latin typeface="Arial"/>
                <a:ea typeface="Arial"/>
                <a:cs typeface="Arial"/>
                <a:sym typeface="Arial"/>
              </a:rPr>
              <a:t>Output</a:t>
            </a:r>
            <a:endParaRPr/>
          </a:p>
        </p:txBody>
      </p:sp>
      <p:pic>
        <p:nvPicPr>
          <p:cNvPr id="418" name="Google Shape;418;p27"/>
          <p:cNvPicPr preferRelativeResize="0"/>
          <p:nvPr/>
        </p:nvPicPr>
        <p:blipFill rotWithShape="1">
          <a:blip r:embed="rId4">
            <a:alphaModFix/>
          </a:blip>
          <a:srcRect b="0" l="0" r="0" t="0"/>
          <a:stretch/>
        </p:blipFill>
        <p:spPr>
          <a:xfrm>
            <a:off x="4874460" y="3756936"/>
            <a:ext cx="6338525" cy="3035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8"/>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425" name="Google Shape;425;p28"/>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Missing Data</a:t>
            </a:r>
            <a:endParaRPr/>
          </a:p>
        </p:txBody>
      </p:sp>
      <p:sp>
        <p:nvSpPr>
          <p:cNvPr id="426" name="Google Shape;426;p28"/>
          <p:cNvSpPr txBox="1"/>
          <p:nvPr/>
        </p:nvSpPr>
        <p:spPr>
          <a:xfrm>
            <a:off x="677334" y="1593631"/>
            <a:ext cx="8781288"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Finally, let's review what can be done when the data you have has missing values. When files with missing values are imported into MATLAB, the missing data is often replaced with NaN (Not a Number). Any calculations involving NaN will result in a value of NaN and can create misleading computations.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image above shows some functions that are commonly used to deal with missing data values.</a:t>
            </a:r>
            <a:endParaRPr/>
          </a:p>
        </p:txBody>
      </p:sp>
      <p:pic>
        <p:nvPicPr>
          <p:cNvPr descr="Magnifying glass with solid fill" id="427" name="Google Shape;427;p28"/>
          <p:cNvPicPr preferRelativeResize="0"/>
          <p:nvPr/>
        </p:nvPicPr>
        <p:blipFill rotWithShape="1">
          <a:blip r:embed="rId3">
            <a:alphaModFix/>
          </a:blip>
          <a:srcRect b="0" l="0" r="0" t="0"/>
          <a:stretch/>
        </p:blipFill>
        <p:spPr>
          <a:xfrm>
            <a:off x="10402047" y="2701448"/>
            <a:ext cx="1111356" cy="1092541"/>
          </a:xfrm>
          <a:prstGeom prst="rect">
            <a:avLst/>
          </a:prstGeom>
          <a:noFill/>
          <a:ln>
            <a:noFill/>
          </a:ln>
        </p:spPr>
      </p:pic>
      <p:pic>
        <p:nvPicPr>
          <p:cNvPr id="428" name="Google Shape;428;p28"/>
          <p:cNvPicPr preferRelativeResize="0"/>
          <p:nvPr/>
        </p:nvPicPr>
        <p:blipFill rotWithShape="1">
          <a:blip r:embed="rId4">
            <a:alphaModFix/>
          </a:blip>
          <a:srcRect b="19062" l="374" r="0" t="-1"/>
          <a:stretch/>
        </p:blipFill>
        <p:spPr>
          <a:xfrm>
            <a:off x="1426140" y="2855026"/>
            <a:ext cx="7283517" cy="2935525"/>
          </a:xfrm>
          <a:prstGeom prst="rect">
            <a:avLst/>
          </a:prstGeom>
          <a:noFill/>
          <a:ln cap="flat" cmpd="sng" w="22225">
            <a:solidFill>
              <a:schemeClr val="lt2"/>
            </a:solidFill>
            <a:prstDash val="solid"/>
            <a:round/>
            <a:headEnd len="sm" w="sm" type="none"/>
            <a:tailEnd len="sm" w="sm" type="none"/>
          </a:ln>
        </p:spPr>
      </p:pic>
      <p:pic>
        <p:nvPicPr>
          <p:cNvPr descr="Question Mark with solid fill" id="429" name="Google Shape;429;p28"/>
          <p:cNvPicPr preferRelativeResize="0"/>
          <p:nvPr/>
        </p:nvPicPr>
        <p:blipFill rotWithShape="1">
          <a:blip r:embed="rId5">
            <a:alphaModFix/>
          </a:blip>
          <a:srcRect b="0" l="0" r="0" t="0"/>
          <a:stretch/>
        </p:blipFill>
        <p:spPr>
          <a:xfrm>
            <a:off x="9806281" y="4571060"/>
            <a:ext cx="914400" cy="91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9"/>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436" name="Google Shape;436;p29"/>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Missing Data</a:t>
            </a:r>
            <a:endParaRPr/>
          </a:p>
        </p:txBody>
      </p:sp>
      <p:sp>
        <p:nvSpPr>
          <p:cNvPr id="437" name="Google Shape;437;p29"/>
          <p:cNvSpPr txBox="1"/>
          <p:nvPr/>
        </p:nvSpPr>
        <p:spPr>
          <a:xfrm>
            <a:off x="677334" y="1593631"/>
            <a:ext cx="8781288"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To show how two of these functions work, first let’s create a data table of imaginary release dates from five artists by running the code below. The data table will purposefully contain missing information.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A computer screen shot of a black screen with green and white text&#10;&#10;Description automatically generated" id="438" name="Google Shape;438;p29"/>
          <p:cNvPicPr preferRelativeResize="0"/>
          <p:nvPr/>
        </p:nvPicPr>
        <p:blipFill rotWithShape="1">
          <a:blip r:embed="rId3">
            <a:alphaModFix/>
          </a:blip>
          <a:srcRect b="0" l="0" r="0" t="0"/>
          <a:stretch/>
        </p:blipFill>
        <p:spPr>
          <a:xfrm>
            <a:off x="250508" y="3116262"/>
            <a:ext cx="5848985" cy="2596515"/>
          </a:xfrm>
          <a:prstGeom prst="rect">
            <a:avLst/>
          </a:prstGeom>
          <a:noFill/>
          <a:ln>
            <a:noFill/>
          </a:ln>
          <a:effectLst>
            <a:outerShdw blurRad="190500" rotWithShape="0" algn="tl">
              <a:srgbClr val="000000">
                <a:alpha val="69803"/>
              </a:srgbClr>
            </a:outerShdw>
          </a:effectLst>
        </p:spPr>
      </p:pic>
      <p:cxnSp>
        <p:nvCxnSpPr>
          <p:cNvPr id="439" name="Google Shape;439;p29"/>
          <p:cNvCxnSpPr/>
          <p:nvPr/>
        </p:nvCxnSpPr>
        <p:spPr>
          <a:xfrm flipH="1" rot="10800000">
            <a:off x="6325922" y="4266961"/>
            <a:ext cx="426755" cy="6995"/>
          </a:xfrm>
          <a:prstGeom prst="straightConnector1">
            <a:avLst/>
          </a:prstGeom>
          <a:noFill/>
          <a:ln cap="flat" cmpd="sng" w="57150">
            <a:solidFill>
              <a:srgbClr val="FF0000"/>
            </a:solidFill>
            <a:prstDash val="solid"/>
            <a:round/>
            <a:headEnd len="sm" w="sm" type="none"/>
            <a:tailEnd len="med" w="med" type="triangle"/>
          </a:ln>
        </p:spPr>
      </p:cxnSp>
      <p:pic>
        <p:nvPicPr>
          <p:cNvPr id="440" name="Google Shape;440;p29"/>
          <p:cNvPicPr preferRelativeResize="0"/>
          <p:nvPr/>
        </p:nvPicPr>
        <p:blipFill rotWithShape="1">
          <a:blip r:embed="rId4">
            <a:alphaModFix/>
          </a:blip>
          <a:srcRect b="0" l="0" r="0" t="0"/>
          <a:stretch/>
        </p:blipFill>
        <p:spPr>
          <a:xfrm>
            <a:off x="6878391" y="3578790"/>
            <a:ext cx="4761241" cy="1747913"/>
          </a:xfrm>
          <a:prstGeom prst="rect">
            <a:avLst/>
          </a:prstGeom>
          <a:noFill/>
          <a:ln>
            <a:noFill/>
          </a:ln>
          <a:effectLst>
            <a:outerShdw blurRad="190500" rotWithShape="0" algn="tl">
              <a:srgbClr val="000000">
                <a:alpha val="69803"/>
              </a:srgbClr>
            </a:outerShdw>
          </a:effectLst>
        </p:spPr>
      </p:pic>
      <p:pic>
        <p:nvPicPr>
          <p:cNvPr descr="Magnifying glass with solid fill" id="441" name="Google Shape;441;p29"/>
          <p:cNvPicPr preferRelativeResize="0"/>
          <p:nvPr/>
        </p:nvPicPr>
        <p:blipFill rotWithShape="1">
          <a:blip r:embed="rId5">
            <a:alphaModFix/>
          </a:blip>
          <a:srcRect b="0" l="0" r="0" t="0"/>
          <a:stretch/>
        </p:blipFill>
        <p:spPr>
          <a:xfrm>
            <a:off x="9975327" y="1990248"/>
            <a:ext cx="1111356" cy="10925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
          <p:cNvSpPr txBox="1"/>
          <p:nvPr>
            <p:ph type="title"/>
          </p:nvPr>
        </p:nvSpPr>
        <p:spPr>
          <a:xfrm>
            <a:off x="192525" y="571072"/>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600"/>
              <a:buFont typeface="Trebuchet MS"/>
              <a:buNone/>
            </a:pPr>
            <a:r>
              <a:rPr b="1" lang="en-US">
                <a:solidFill>
                  <a:srgbClr val="005496"/>
                </a:solidFill>
              </a:rPr>
              <a:t>Gathering and Organizing Data</a:t>
            </a:r>
            <a:endParaRPr/>
          </a:p>
        </p:txBody>
      </p:sp>
      <p:sp>
        <p:nvSpPr>
          <p:cNvPr id="163" name="Google Shape;163;p3"/>
          <p:cNvSpPr txBox="1"/>
          <p:nvPr/>
        </p:nvSpPr>
        <p:spPr>
          <a:xfrm>
            <a:off x="439950" y="1361452"/>
            <a:ext cx="9750748" cy="3345018"/>
          </a:xfrm>
          <a:prstGeom prst="rect">
            <a:avLst/>
          </a:prstGeom>
          <a:noFill/>
          <a:ln>
            <a:noFill/>
          </a:ln>
        </p:spPr>
        <p:txBody>
          <a:bodyPr anchorCtr="0" anchor="t" bIns="45700" lIns="91425" spcFirstLastPara="1" rIns="91425" wrap="square" tIns="45700">
            <a:spAutoFit/>
          </a:bodyPr>
          <a:lstStyle/>
          <a:p>
            <a:pPr indent="0" lvl="0" marL="0" marR="0" rtl="0" algn="l">
              <a:lnSpc>
                <a:spcPct val="116000"/>
              </a:lnSpc>
              <a:spcBef>
                <a:spcPts val="0"/>
              </a:spcBef>
              <a:spcAft>
                <a:spcPts val="0"/>
              </a:spcAft>
              <a:buNone/>
            </a:pPr>
            <a:r>
              <a:rPr b="1" i="0" lang="en-US" sz="1800" u="none" cap="none" strike="noStrike">
                <a:solidFill>
                  <a:srgbClr val="FF6600"/>
                </a:solidFill>
                <a:highlight>
                  <a:srgbClr val="FFFFFF"/>
                </a:highlight>
                <a:latin typeface="Arial"/>
                <a:ea typeface="Arial"/>
                <a:cs typeface="Arial"/>
                <a:sym typeface="Arial"/>
              </a:rPr>
              <a:t>After discussing the questions let’s introduce some key concepts for this lesson.</a:t>
            </a:r>
            <a:endParaRPr/>
          </a:p>
          <a:p>
            <a:pPr indent="-342900" lvl="0" marL="342900" marR="0" rtl="0" algn="l">
              <a:lnSpc>
                <a:spcPct val="116000"/>
              </a:lnSpc>
              <a:spcBef>
                <a:spcPts val="900"/>
              </a:spcBef>
              <a:spcAft>
                <a:spcPts val="0"/>
              </a:spcAft>
              <a:buClr>
                <a:srgbClr val="000000"/>
              </a:buClr>
              <a:buSzPts val="1800"/>
              <a:buFont typeface="Trebuchet MS"/>
              <a:buAutoNum type="arabicPeriod"/>
            </a:pPr>
            <a:r>
              <a:rPr b="0" i="0" lang="en-US" sz="1800" u="none" cap="none" strike="noStrike">
                <a:solidFill>
                  <a:srgbClr val="000000"/>
                </a:solidFill>
                <a:highlight>
                  <a:srgbClr val="FFFFFF"/>
                </a:highlight>
                <a:latin typeface="Arial"/>
                <a:ea typeface="Arial"/>
                <a:cs typeface="Arial"/>
                <a:sym typeface="Arial"/>
              </a:rPr>
              <a:t>Data scientists obtain large amounts of data from various sources using a combination of techniques and tools. Some of the most common ways include application programming interfaces (APIs) and Web scraping. The focus of this lesson will be APIs.</a:t>
            </a:r>
            <a:endParaRPr/>
          </a:p>
          <a:p>
            <a:pPr indent="-342900" lvl="0" marL="342900" marR="0" rtl="0" algn="l">
              <a:lnSpc>
                <a:spcPct val="116000"/>
              </a:lnSpc>
              <a:spcBef>
                <a:spcPts val="800"/>
              </a:spcBef>
              <a:spcAft>
                <a:spcPts val="0"/>
              </a:spcAft>
              <a:buClr>
                <a:srgbClr val="000000"/>
              </a:buClr>
              <a:buSzPts val="1800"/>
              <a:buFont typeface="Trebuchet MS"/>
              <a:buAutoNum type="arabicPeriod"/>
            </a:pPr>
            <a:r>
              <a:rPr b="0" i="0" lang="en-US" sz="1800" u="none" cap="none" strike="noStrike">
                <a:solidFill>
                  <a:srgbClr val="000000"/>
                </a:solidFill>
                <a:highlight>
                  <a:srgbClr val="FFFFFF"/>
                </a:highlight>
                <a:latin typeface="Arial"/>
                <a:ea typeface="Arial"/>
                <a:cs typeface="Arial"/>
                <a:sym typeface="Arial"/>
              </a:rPr>
              <a:t>APIs are mechanisms that enable 2 software components to communicate with each other using a set of definitions and protocols. One application of APIs is weather apps. The app (client) communicates with a weather database (server) via APIs to provide the user with weather updates.</a:t>
            </a:r>
            <a:endParaRPr/>
          </a:p>
          <a:p>
            <a:pPr indent="0" lvl="0" marL="0" marR="0" rtl="0" algn="l">
              <a:spcBef>
                <a:spcPts val="1700"/>
              </a:spcBef>
              <a:spcAft>
                <a:spcPts val="0"/>
              </a:spcAft>
              <a:buNone/>
            </a:pPr>
            <a:r>
              <a:t/>
            </a:r>
            <a:endParaRPr b="0" i="0" sz="1600" u="none" cap="none" strike="noStrike">
              <a:solidFill>
                <a:schemeClr val="dk1"/>
              </a:solidFill>
              <a:highlight>
                <a:srgbClr val="FFFFFF"/>
              </a:highlight>
              <a:latin typeface="Times New Roman"/>
              <a:ea typeface="Times New Roman"/>
              <a:cs typeface="Times New Roman"/>
              <a:sym typeface="Times New Roman"/>
            </a:endParaRPr>
          </a:p>
        </p:txBody>
      </p:sp>
      <p:pic>
        <p:nvPicPr>
          <p:cNvPr id="164" name="Google Shape;164;p3"/>
          <p:cNvPicPr preferRelativeResize="0"/>
          <p:nvPr/>
        </p:nvPicPr>
        <p:blipFill rotWithShape="1">
          <a:blip r:embed="rId3">
            <a:alphaModFix/>
          </a:blip>
          <a:srcRect b="0" l="0" r="0" t="0"/>
          <a:stretch/>
        </p:blipFill>
        <p:spPr>
          <a:xfrm>
            <a:off x="1048337" y="4336766"/>
            <a:ext cx="7671933" cy="164448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0"/>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448" name="Google Shape;448;p30"/>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Missing Data</a:t>
            </a:r>
            <a:endParaRPr/>
          </a:p>
        </p:txBody>
      </p:sp>
      <p:sp>
        <p:nvSpPr>
          <p:cNvPr id="449" name="Google Shape;449;p30"/>
          <p:cNvSpPr txBox="1"/>
          <p:nvPr/>
        </p:nvSpPr>
        <p:spPr>
          <a:xfrm>
            <a:off x="677334" y="1787157"/>
            <a:ext cx="249566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 can use </a:t>
            </a:r>
            <a:r>
              <a:rPr b="1" lang="en-US" sz="1800">
                <a:solidFill>
                  <a:schemeClr val="dk1"/>
                </a:solidFill>
                <a:latin typeface="Arial"/>
                <a:ea typeface="Arial"/>
                <a:cs typeface="Arial"/>
                <a:sym typeface="Arial"/>
              </a:rPr>
              <a:t>ismissing() </a:t>
            </a:r>
            <a:r>
              <a:rPr lang="en-US" sz="1800">
                <a:solidFill>
                  <a:schemeClr val="dk1"/>
                </a:solidFill>
                <a:latin typeface="Arial"/>
                <a:ea typeface="Arial"/>
                <a:cs typeface="Arial"/>
                <a:sym typeface="Arial"/>
              </a:rPr>
              <a:t>to find where data is missing in the table. The function will output a logical array with ones in the positions where data is missing. </a:t>
            </a:r>
            <a:endParaRPr/>
          </a:p>
        </p:txBody>
      </p:sp>
      <p:cxnSp>
        <p:nvCxnSpPr>
          <p:cNvPr id="450" name="Google Shape;450;p30"/>
          <p:cNvCxnSpPr/>
          <p:nvPr/>
        </p:nvCxnSpPr>
        <p:spPr>
          <a:xfrm flipH="1" rot="10800000">
            <a:off x="3370451" y="2795824"/>
            <a:ext cx="426755" cy="6995"/>
          </a:xfrm>
          <a:prstGeom prst="straightConnector1">
            <a:avLst/>
          </a:prstGeom>
          <a:noFill/>
          <a:ln cap="flat" cmpd="sng" w="57150">
            <a:solidFill>
              <a:srgbClr val="FF0000"/>
            </a:solidFill>
            <a:prstDash val="solid"/>
            <a:round/>
            <a:headEnd len="sm" w="sm" type="none"/>
            <a:tailEnd len="med" w="med" type="triangle"/>
          </a:ln>
        </p:spPr>
      </p:cxnSp>
      <p:pic>
        <p:nvPicPr>
          <p:cNvPr id="451" name="Google Shape;451;p30"/>
          <p:cNvPicPr preferRelativeResize="0"/>
          <p:nvPr/>
        </p:nvPicPr>
        <p:blipFill rotWithShape="1">
          <a:blip r:embed="rId3">
            <a:alphaModFix/>
          </a:blip>
          <a:srcRect b="0" l="0" r="0" t="0"/>
          <a:stretch/>
        </p:blipFill>
        <p:spPr>
          <a:xfrm>
            <a:off x="3994657" y="1787157"/>
            <a:ext cx="2495666" cy="1916315"/>
          </a:xfrm>
          <a:prstGeom prst="rect">
            <a:avLst/>
          </a:prstGeom>
          <a:noFill/>
          <a:ln>
            <a:noFill/>
          </a:ln>
        </p:spPr>
      </p:pic>
      <p:sp>
        <p:nvSpPr>
          <p:cNvPr id="452" name="Google Shape;452;p30"/>
          <p:cNvSpPr txBox="1"/>
          <p:nvPr/>
        </p:nvSpPr>
        <p:spPr>
          <a:xfrm>
            <a:off x="6754995" y="1993497"/>
            <a:ext cx="2762656"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FF0000"/>
                </a:solidFill>
                <a:latin typeface="Arial"/>
                <a:ea typeface="Arial"/>
                <a:cs typeface="Arial"/>
                <a:sym typeface="Arial"/>
              </a:rPr>
              <a:t>Note: This is very helpful because you do not have to go row by row to find where data is missing. Knowing the location of missing data is the first step in cleaning your data. </a:t>
            </a:r>
            <a:endParaRPr b="1" sz="1400">
              <a:solidFill>
                <a:srgbClr val="FF0000"/>
              </a:solidFill>
              <a:latin typeface="Trebuchet MS"/>
              <a:ea typeface="Trebuchet MS"/>
              <a:cs typeface="Trebuchet MS"/>
              <a:sym typeface="Trebuchet MS"/>
            </a:endParaRPr>
          </a:p>
        </p:txBody>
      </p:sp>
      <p:sp>
        <p:nvSpPr>
          <p:cNvPr id="453" name="Google Shape;453;p30"/>
          <p:cNvSpPr txBox="1"/>
          <p:nvPr/>
        </p:nvSpPr>
        <p:spPr>
          <a:xfrm>
            <a:off x="677334" y="4055182"/>
            <a:ext cx="2814896"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With the function </a:t>
            </a:r>
            <a:r>
              <a:rPr b="1" lang="en-US" sz="1800">
                <a:solidFill>
                  <a:schemeClr val="dk1"/>
                </a:solidFill>
                <a:latin typeface="Arial"/>
                <a:ea typeface="Arial"/>
                <a:cs typeface="Arial"/>
                <a:sym typeface="Arial"/>
              </a:rPr>
              <a:t>rmmissing()</a:t>
            </a:r>
            <a:r>
              <a:rPr lang="en-US" sz="1800">
                <a:solidFill>
                  <a:schemeClr val="dk1"/>
                </a:solidFill>
                <a:latin typeface="Arial"/>
                <a:ea typeface="Arial"/>
                <a:cs typeface="Arial"/>
                <a:sym typeface="Arial"/>
              </a:rPr>
              <a:t> we can remove all missing data types. The benefit of this function is that it works with any kind of data type. </a:t>
            </a:r>
            <a:endParaRPr/>
          </a:p>
        </p:txBody>
      </p:sp>
      <p:cxnSp>
        <p:nvCxnSpPr>
          <p:cNvPr id="454" name="Google Shape;454;p30"/>
          <p:cNvCxnSpPr/>
          <p:nvPr/>
        </p:nvCxnSpPr>
        <p:spPr>
          <a:xfrm flipH="1" rot="10800000">
            <a:off x="3455319" y="5001564"/>
            <a:ext cx="426755" cy="6995"/>
          </a:xfrm>
          <a:prstGeom prst="straightConnector1">
            <a:avLst/>
          </a:prstGeom>
          <a:noFill/>
          <a:ln cap="flat" cmpd="sng" w="57150">
            <a:solidFill>
              <a:srgbClr val="FF0000"/>
            </a:solidFill>
            <a:prstDash val="solid"/>
            <a:round/>
            <a:headEnd len="sm" w="sm" type="none"/>
            <a:tailEnd len="med" w="med" type="triangle"/>
          </a:ln>
        </p:spPr>
      </p:cxnSp>
      <p:pic>
        <p:nvPicPr>
          <p:cNvPr id="455" name="Google Shape;455;p30"/>
          <p:cNvPicPr preferRelativeResize="0"/>
          <p:nvPr/>
        </p:nvPicPr>
        <p:blipFill rotWithShape="1">
          <a:blip r:embed="rId4">
            <a:alphaModFix/>
          </a:blip>
          <a:srcRect b="0" l="0" r="0" t="0"/>
          <a:stretch/>
        </p:blipFill>
        <p:spPr>
          <a:xfrm>
            <a:off x="3994657" y="4438506"/>
            <a:ext cx="3952209" cy="1371002"/>
          </a:xfrm>
          <a:prstGeom prst="rect">
            <a:avLst/>
          </a:prstGeom>
          <a:noFill/>
          <a:ln>
            <a:noFill/>
          </a:ln>
        </p:spPr>
      </p:pic>
      <p:sp>
        <p:nvSpPr>
          <p:cNvPr id="456" name="Google Shape;456;p30"/>
          <p:cNvSpPr txBox="1"/>
          <p:nvPr/>
        </p:nvSpPr>
        <p:spPr>
          <a:xfrm>
            <a:off x="8110203" y="4216066"/>
            <a:ext cx="2814896"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FF0000"/>
                </a:solidFill>
                <a:latin typeface="Arial"/>
                <a:ea typeface="Arial"/>
                <a:cs typeface="Arial"/>
                <a:sym typeface="Arial"/>
              </a:rPr>
              <a:t>Note: The function works perfectly in this example because all the missing data is in the same row. However, missing data is not always in the same row, so instead we would end up with random blank spaces throughout the table.</a:t>
            </a:r>
            <a:endParaRPr b="1" sz="1400">
              <a:solidFill>
                <a:srgbClr val="FF0000"/>
              </a:solidFill>
              <a:latin typeface="Arial"/>
              <a:ea typeface="Arial"/>
              <a:cs typeface="Arial"/>
              <a:sym typeface="Arial"/>
            </a:endParaRPr>
          </a:p>
        </p:txBody>
      </p:sp>
      <p:pic>
        <p:nvPicPr>
          <p:cNvPr descr="Magnifying glass with solid fill" id="457" name="Google Shape;457;p30"/>
          <p:cNvPicPr preferRelativeResize="0"/>
          <p:nvPr/>
        </p:nvPicPr>
        <p:blipFill rotWithShape="1">
          <a:blip r:embed="rId5">
            <a:alphaModFix/>
          </a:blip>
          <a:srcRect b="0" l="0" r="0" t="0"/>
          <a:stretch/>
        </p:blipFill>
        <p:spPr>
          <a:xfrm>
            <a:off x="9975327" y="1990248"/>
            <a:ext cx="1111356" cy="109254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1"/>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464" name="Google Shape;464;p31"/>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Missing Data</a:t>
            </a:r>
            <a:endParaRPr/>
          </a:p>
        </p:txBody>
      </p:sp>
      <p:sp>
        <p:nvSpPr>
          <p:cNvPr id="465" name="Google Shape;465;p31"/>
          <p:cNvSpPr txBox="1"/>
          <p:nvPr/>
        </p:nvSpPr>
        <p:spPr>
          <a:xfrm>
            <a:off x="677334" y="2237296"/>
            <a:ext cx="4123266"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Finally, it is important to note that many MATLAB functions enable you to ignore missing values, without having to explicitly locate, fill, or remove them first.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For example, if you compute the sum of a vector containing NaN values, the result is NaN. However, you can directly ignore NaNs in the sum by using the </a:t>
            </a:r>
            <a:r>
              <a:rPr b="1" lang="en-US" sz="1800">
                <a:solidFill>
                  <a:srgbClr val="7030A0"/>
                </a:solidFill>
                <a:latin typeface="Arial"/>
                <a:ea typeface="Arial"/>
                <a:cs typeface="Arial"/>
                <a:sym typeface="Arial"/>
              </a:rPr>
              <a:t>'omitnan'</a:t>
            </a:r>
            <a:r>
              <a:rPr lang="en-US" sz="1800">
                <a:solidFill>
                  <a:schemeClr val="dk1"/>
                </a:solidFill>
                <a:latin typeface="Arial"/>
                <a:ea typeface="Arial"/>
                <a:cs typeface="Arial"/>
                <a:sym typeface="Arial"/>
              </a:rPr>
              <a:t> option with the sum function.</a:t>
            </a:r>
            <a:endParaRPr/>
          </a:p>
        </p:txBody>
      </p:sp>
      <p:pic>
        <p:nvPicPr>
          <p:cNvPr id="466" name="Google Shape;466;p31"/>
          <p:cNvPicPr preferRelativeResize="0"/>
          <p:nvPr/>
        </p:nvPicPr>
        <p:blipFill rotWithShape="1">
          <a:blip r:embed="rId3">
            <a:alphaModFix/>
          </a:blip>
          <a:srcRect b="0" l="0" r="0" t="0"/>
          <a:stretch/>
        </p:blipFill>
        <p:spPr>
          <a:xfrm>
            <a:off x="5871603" y="1718198"/>
            <a:ext cx="4745101" cy="4175194"/>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2"/>
          <p:cNvSpPr txBox="1"/>
          <p:nvPr>
            <p:ph type="title"/>
          </p:nvPr>
        </p:nvSpPr>
        <p:spPr>
          <a:xfrm>
            <a:off x="300817" y="584499"/>
            <a:ext cx="9671522"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Practicing with the Spotify API</a:t>
            </a:r>
            <a:endParaRPr/>
          </a:p>
        </p:txBody>
      </p:sp>
      <p:sp>
        <p:nvSpPr>
          <p:cNvPr id="473" name="Google Shape;473;p32"/>
          <p:cNvSpPr txBox="1"/>
          <p:nvPr>
            <p:ph idx="1" type="body"/>
          </p:nvPr>
        </p:nvSpPr>
        <p:spPr>
          <a:xfrm>
            <a:off x="2641047" y="1252278"/>
            <a:ext cx="6905764"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Please copy over the files for Section 03 from the MATLAB Drive, the Part 2 live script should be in the same folder.</a:t>
            </a:r>
            <a:endParaRPr sz="2800">
              <a:solidFill>
                <a:srgbClr val="FF6600"/>
              </a:solidFill>
            </a:endParaRPr>
          </a:p>
        </p:txBody>
      </p:sp>
      <p:sp>
        <p:nvSpPr>
          <p:cNvPr id="474" name="Google Shape;474;p32"/>
          <p:cNvSpPr txBox="1"/>
          <p:nvPr/>
        </p:nvSpPr>
        <p:spPr>
          <a:xfrm>
            <a:off x="1507738" y="6320538"/>
            <a:ext cx="8781130" cy="394788"/>
          </a:xfrm>
          <a:prstGeom prst="rect">
            <a:avLst/>
          </a:prstGeom>
          <a:noFill/>
          <a:ln>
            <a:noFill/>
          </a:ln>
        </p:spPr>
        <p:txBody>
          <a:bodyPr anchorCtr="0" anchor="t" bIns="45700" lIns="91425" spcFirstLastPara="1" rIns="91425" wrap="square" tIns="45700">
            <a:spAutoFit/>
          </a:bodyPr>
          <a:lstStyle/>
          <a:p>
            <a:pPr indent="0" lvl="0" marL="0" marR="0" rtl="0" algn="ctr">
              <a:lnSpc>
                <a:spcPct val="116000"/>
              </a:lnSpc>
              <a:spcBef>
                <a:spcPts val="0"/>
              </a:spcBef>
              <a:spcAft>
                <a:spcPts val="0"/>
              </a:spcAft>
              <a:buNone/>
            </a:pPr>
            <a:r>
              <a:rPr b="1" lang="en-US" sz="1800" u="sng">
                <a:solidFill>
                  <a:srgbClr val="0070C0"/>
                </a:solidFill>
                <a:highlight>
                  <a:srgbClr val="FFFFFF"/>
                </a:highlight>
                <a:latin typeface="Arial"/>
                <a:ea typeface="Arial"/>
                <a:cs typeface="Arial"/>
                <a:sym typeface="Arial"/>
                <a:hlinkClick r:id="rId3">
                  <a:extLst>
                    <a:ext uri="{A12FA001-AC4F-418D-AE19-62706E023703}">
                      <ahyp:hlinkClr val="tx"/>
                    </a:ext>
                  </a:extLst>
                </a:hlinkClick>
              </a:rPr>
              <a:t>The MATLAB files for this section can be found at this link.</a:t>
            </a:r>
            <a:endParaRPr b="1" sz="1800">
              <a:solidFill>
                <a:srgbClr val="0070C0"/>
              </a:solidFill>
              <a:highlight>
                <a:srgbClr val="FFFFFF"/>
              </a:highlight>
              <a:latin typeface="Play"/>
              <a:ea typeface="Play"/>
              <a:cs typeface="Play"/>
              <a:sym typeface="Play"/>
            </a:endParaRPr>
          </a:p>
        </p:txBody>
      </p:sp>
      <p:pic>
        <p:nvPicPr>
          <p:cNvPr id="475" name="Google Shape;475;p32"/>
          <p:cNvPicPr preferRelativeResize="0"/>
          <p:nvPr/>
        </p:nvPicPr>
        <p:blipFill rotWithShape="1">
          <a:blip r:embed="rId4">
            <a:alphaModFix/>
          </a:blip>
          <a:srcRect b="0" l="0" r="0" t="0"/>
          <a:stretch/>
        </p:blipFill>
        <p:spPr>
          <a:xfrm>
            <a:off x="942362" y="2169650"/>
            <a:ext cx="10303133" cy="38865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3"/>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Spotify API Practice</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482" name="Google Shape;482;p33"/>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Introduction</a:t>
            </a:r>
            <a:endParaRPr/>
          </a:p>
        </p:txBody>
      </p:sp>
      <p:sp>
        <p:nvSpPr>
          <p:cNvPr id="483" name="Google Shape;483;p33"/>
          <p:cNvSpPr txBox="1"/>
          <p:nvPr/>
        </p:nvSpPr>
        <p:spPr>
          <a:xfrm>
            <a:off x="567847" y="1858807"/>
            <a:ext cx="6045188"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You’ve been tasked by a record label to collect Spotify data on the </a:t>
            </a:r>
            <a:r>
              <a:rPr b="1" lang="en-US" sz="1800" u="sng">
                <a:solidFill>
                  <a:srgbClr val="0070C0"/>
                </a:solidFill>
                <a:latin typeface="Arial"/>
                <a:ea typeface="Arial"/>
                <a:cs typeface="Arial"/>
                <a:sym typeface="Arial"/>
                <a:hlinkClick r:id="rId3">
                  <a:extLst>
                    <a:ext uri="{A12FA001-AC4F-418D-AE19-62706E023703}">
                      <ahyp:hlinkClr val="tx"/>
                    </a:ext>
                  </a:extLst>
                </a:hlinkClick>
              </a:rPr>
              <a:t>Top 50 Songs in the USA</a:t>
            </a:r>
            <a:r>
              <a:rPr lang="en-US" sz="1800">
                <a:solidFill>
                  <a:schemeClr val="dk1"/>
                </a:solidFill>
                <a:latin typeface="Arial"/>
                <a:ea typeface="Arial"/>
                <a:cs typeface="Arial"/>
                <a:sym typeface="Arial"/>
              </a:rPr>
              <a:t>. Your job is to create a spreadsheet containing the release data, name of the song, name of the artist, name of the album, and the duration of the Top 50 songs. After making the spreadsheet you need to complete the tasks below.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Task 1: Convert the Duration into minutes and add the results into a new column in the data table.</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Task 2: Without using code sort the songs in order of longest to shortest duration.</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Task 3: Store the modified data table into a new Excel file.</a:t>
            </a:r>
            <a:endParaRPr/>
          </a:p>
        </p:txBody>
      </p:sp>
      <p:sp>
        <p:nvSpPr>
          <p:cNvPr id="484" name="Google Shape;484;p33"/>
          <p:cNvSpPr txBox="1"/>
          <p:nvPr/>
        </p:nvSpPr>
        <p:spPr>
          <a:xfrm>
            <a:off x="840244" y="5836504"/>
            <a:ext cx="926744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6600"/>
                </a:solidFill>
                <a:latin typeface="Arial"/>
                <a:ea typeface="Arial"/>
                <a:cs typeface="Arial"/>
                <a:sym typeface="Arial"/>
              </a:rPr>
              <a:t>You will need an account to access the API, as you did in the previous live script, feel free to go back </a:t>
            </a:r>
            <a:r>
              <a:rPr b="1" lang="en-US" sz="1800" u="sng">
                <a:solidFill>
                  <a:srgbClr val="0070C0"/>
                </a:solidFill>
                <a:latin typeface="Arial"/>
                <a:ea typeface="Arial"/>
                <a:cs typeface="Arial"/>
                <a:sym typeface="Arial"/>
                <a:hlinkClick r:id="rId4">
                  <a:extLst>
                    <a:ext uri="{A12FA001-AC4F-418D-AE19-62706E023703}">
                      <ahyp:hlinkClr val="tx"/>
                    </a:ext>
                  </a:extLst>
                </a:hlinkClick>
              </a:rPr>
              <a:t>to this video</a:t>
            </a:r>
            <a:r>
              <a:rPr b="1" lang="en-US" sz="1800">
                <a:solidFill>
                  <a:srgbClr val="FF6600"/>
                </a:solidFill>
                <a:latin typeface="Arial"/>
                <a:ea typeface="Arial"/>
                <a:cs typeface="Arial"/>
                <a:sym typeface="Arial"/>
              </a:rPr>
              <a:t> if needed.</a:t>
            </a:r>
            <a:endParaRPr/>
          </a:p>
        </p:txBody>
      </p:sp>
      <p:pic>
        <p:nvPicPr>
          <p:cNvPr id="485" name="Google Shape;485;p33"/>
          <p:cNvPicPr preferRelativeResize="0"/>
          <p:nvPr/>
        </p:nvPicPr>
        <p:blipFill rotWithShape="1">
          <a:blip r:embed="rId5">
            <a:alphaModFix/>
          </a:blip>
          <a:srcRect b="0" l="0" r="0" t="0"/>
          <a:stretch/>
        </p:blipFill>
        <p:spPr>
          <a:xfrm>
            <a:off x="8392656" y="3050956"/>
            <a:ext cx="2133600" cy="4210050"/>
          </a:xfrm>
          <a:prstGeom prst="rect">
            <a:avLst/>
          </a:prstGeom>
          <a:noFill/>
          <a:ln>
            <a:noFill/>
          </a:ln>
        </p:spPr>
      </p:pic>
      <p:pic>
        <p:nvPicPr>
          <p:cNvPr descr="Music notes with solid fill" id="486" name="Google Shape;486;p33"/>
          <p:cNvPicPr preferRelativeResize="0"/>
          <p:nvPr/>
        </p:nvPicPr>
        <p:blipFill rotWithShape="1">
          <a:blip r:embed="rId6">
            <a:alphaModFix/>
          </a:blip>
          <a:srcRect b="0" l="0" r="0" t="0"/>
          <a:stretch/>
        </p:blipFill>
        <p:spPr>
          <a:xfrm>
            <a:off x="7513721" y="1929063"/>
            <a:ext cx="1115483" cy="111548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4"/>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Spotify API Practice</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493" name="Google Shape;493;p34"/>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Get Access Token</a:t>
            </a:r>
            <a:endParaRPr/>
          </a:p>
        </p:txBody>
      </p:sp>
      <p:sp>
        <p:nvSpPr>
          <p:cNvPr id="494" name="Google Shape;494;p34"/>
          <p:cNvSpPr txBox="1"/>
          <p:nvPr/>
        </p:nvSpPr>
        <p:spPr>
          <a:xfrm>
            <a:off x="567846" y="1858807"/>
            <a:ext cx="667420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Remember that first we need to get an </a:t>
            </a:r>
            <a:r>
              <a:rPr b="1" lang="en-US" sz="1800">
                <a:solidFill>
                  <a:schemeClr val="dk1"/>
                </a:solidFill>
                <a:latin typeface="Arial"/>
                <a:ea typeface="Arial"/>
                <a:cs typeface="Arial"/>
                <a:sym typeface="Arial"/>
              </a:rPr>
              <a:t>Access Token</a:t>
            </a:r>
            <a:r>
              <a:rPr lang="en-US" sz="1800">
                <a:solidFill>
                  <a:schemeClr val="dk1"/>
                </a:solidFill>
                <a:latin typeface="Arial"/>
                <a:ea typeface="Arial"/>
                <a:cs typeface="Arial"/>
                <a:sym typeface="Arial"/>
              </a:rPr>
              <a:t>. Copy your </a:t>
            </a:r>
            <a:r>
              <a:rPr b="1" lang="en-US" sz="1800">
                <a:solidFill>
                  <a:schemeClr val="dk1"/>
                </a:solidFill>
                <a:latin typeface="Arial"/>
                <a:ea typeface="Arial"/>
                <a:cs typeface="Arial"/>
                <a:sym typeface="Arial"/>
              </a:rPr>
              <a:t>Client ID</a:t>
            </a:r>
            <a:r>
              <a:rPr lang="en-US" sz="1800">
                <a:solidFill>
                  <a:schemeClr val="dk1"/>
                </a:solidFill>
                <a:latin typeface="Arial"/>
                <a:ea typeface="Arial"/>
                <a:cs typeface="Arial"/>
                <a:sym typeface="Arial"/>
              </a:rPr>
              <a:t> and </a:t>
            </a:r>
            <a:r>
              <a:rPr b="1" lang="en-US" sz="1800">
                <a:solidFill>
                  <a:schemeClr val="dk1"/>
                </a:solidFill>
                <a:latin typeface="Arial"/>
                <a:ea typeface="Arial"/>
                <a:cs typeface="Arial"/>
                <a:sym typeface="Arial"/>
              </a:rPr>
              <a:t>Client Secret</a:t>
            </a:r>
            <a:r>
              <a:rPr lang="en-US" sz="1800">
                <a:solidFill>
                  <a:schemeClr val="dk1"/>
                </a:solidFill>
                <a:latin typeface="Arial"/>
                <a:ea typeface="Arial"/>
                <a:cs typeface="Arial"/>
                <a:sym typeface="Arial"/>
              </a:rPr>
              <a:t> in the code below to get a token. </a:t>
            </a:r>
            <a:endParaRPr/>
          </a:p>
        </p:txBody>
      </p:sp>
      <p:pic>
        <p:nvPicPr>
          <p:cNvPr id="495" name="Google Shape;495;p34"/>
          <p:cNvPicPr preferRelativeResize="0"/>
          <p:nvPr/>
        </p:nvPicPr>
        <p:blipFill rotWithShape="1">
          <a:blip r:embed="rId3">
            <a:alphaModFix/>
          </a:blip>
          <a:srcRect b="0" l="0" r="0" t="0"/>
          <a:stretch/>
        </p:blipFill>
        <p:spPr>
          <a:xfrm>
            <a:off x="8392656" y="3050956"/>
            <a:ext cx="2133600" cy="4210050"/>
          </a:xfrm>
          <a:prstGeom prst="rect">
            <a:avLst/>
          </a:prstGeom>
          <a:noFill/>
          <a:ln>
            <a:noFill/>
          </a:ln>
        </p:spPr>
      </p:pic>
      <p:pic>
        <p:nvPicPr>
          <p:cNvPr descr="Music notes with solid fill" id="496" name="Google Shape;496;p34"/>
          <p:cNvPicPr preferRelativeResize="0"/>
          <p:nvPr/>
        </p:nvPicPr>
        <p:blipFill rotWithShape="1">
          <a:blip r:embed="rId4">
            <a:alphaModFix/>
          </a:blip>
          <a:srcRect b="0" l="0" r="0" t="0"/>
          <a:stretch/>
        </p:blipFill>
        <p:spPr>
          <a:xfrm>
            <a:off x="7513721" y="1929063"/>
            <a:ext cx="1115483" cy="1115483"/>
          </a:xfrm>
          <a:prstGeom prst="rect">
            <a:avLst/>
          </a:prstGeom>
          <a:noFill/>
          <a:ln>
            <a:noFill/>
          </a:ln>
        </p:spPr>
      </p:pic>
      <p:pic>
        <p:nvPicPr>
          <p:cNvPr descr="A screenshot of a computer program&#10;&#10;Description automatically generated" id="497" name="Google Shape;497;p34"/>
          <p:cNvPicPr preferRelativeResize="0"/>
          <p:nvPr/>
        </p:nvPicPr>
        <p:blipFill rotWithShape="1">
          <a:blip r:embed="rId5">
            <a:alphaModFix/>
          </a:blip>
          <a:srcRect b="0" l="0" r="0" t="0"/>
          <a:stretch/>
        </p:blipFill>
        <p:spPr>
          <a:xfrm>
            <a:off x="1311267" y="2609321"/>
            <a:ext cx="5294914" cy="3639079"/>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5"/>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Spotify API Practice</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504" name="Google Shape;504;p35"/>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Create the URL</a:t>
            </a:r>
            <a:endParaRPr/>
          </a:p>
        </p:txBody>
      </p:sp>
      <p:sp>
        <p:nvSpPr>
          <p:cNvPr id="505" name="Google Shape;505;p35"/>
          <p:cNvSpPr txBox="1"/>
          <p:nvPr/>
        </p:nvSpPr>
        <p:spPr>
          <a:xfrm>
            <a:off x="677334" y="1925909"/>
            <a:ext cx="4375404"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the </a:t>
            </a:r>
            <a:r>
              <a:rPr b="1" lang="en-US" sz="1800" u="sng">
                <a:solidFill>
                  <a:srgbClr val="0070C0"/>
                </a:solidFill>
                <a:latin typeface="Arial"/>
                <a:ea typeface="Arial"/>
                <a:cs typeface="Arial"/>
                <a:sym typeface="Arial"/>
                <a:hlinkClick r:id="rId3">
                  <a:extLst>
                    <a:ext uri="{A12FA001-AC4F-418D-AE19-62706E023703}">
                      <ahyp:hlinkClr val="tx"/>
                    </a:ext>
                  </a:extLst>
                </a:hlinkClick>
              </a:rPr>
              <a:t>interactive feature </a:t>
            </a:r>
            <a:r>
              <a:rPr b="1" lang="en-US" sz="1800">
                <a:solidFill>
                  <a:srgbClr val="0070C0"/>
                </a:solidFill>
                <a:latin typeface="Arial"/>
                <a:ea typeface="Arial"/>
                <a:cs typeface="Arial"/>
                <a:sym typeface="Arial"/>
              </a:rPr>
              <a:t> </a:t>
            </a:r>
            <a:r>
              <a:rPr lang="en-US" sz="1800">
                <a:solidFill>
                  <a:schemeClr val="dk1"/>
                </a:solidFill>
                <a:latin typeface="Arial"/>
                <a:ea typeface="Arial"/>
                <a:cs typeface="Arial"/>
                <a:sym typeface="Arial"/>
              </a:rPr>
              <a:t>to create the appropriate link to access the playlist. In the Market text box type </a:t>
            </a:r>
            <a:r>
              <a:rPr b="1" lang="en-US" sz="1800">
                <a:solidFill>
                  <a:schemeClr val="accent5"/>
                </a:solidFill>
                <a:latin typeface="Arial"/>
                <a:ea typeface="Arial"/>
                <a:cs typeface="Arial"/>
                <a:sym typeface="Arial"/>
              </a:rPr>
              <a:t>"US" </a:t>
            </a:r>
            <a:r>
              <a:rPr lang="en-US" sz="1800">
                <a:solidFill>
                  <a:schemeClr val="dk1"/>
                </a:solidFill>
                <a:latin typeface="Arial"/>
                <a:ea typeface="Arial"/>
                <a:cs typeface="Arial"/>
                <a:sym typeface="Arial"/>
              </a:rPr>
              <a:t>and in the Field text box type </a:t>
            </a:r>
            <a:r>
              <a:rPr b="1" lang="en-US" sz="1800">
                <a:solidFill>
                  <a:schemeClr val="accent5"/>
                </a:solidFill>
                <a:latin typeface="Arial"/>
                <a:ea typeface="Arial"/>
                <a:cs typeface="Arial"/>
                <a:sym typeface="Arial"/>
              </a:rPr>
              <a:t>“tracks"</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a:t>
            </a:r>
            <a:r>
              <a:rPr b="1" lang="en-US" sz="1800">
                <a:solidFill>
                  <a:schemeClr val="dk1"/>
                </a:solidFill>
                <a:latin typeface="Arial"/>
                <a:ea typeface="Arial"/>
                <a:cs typeface="Arial"/>
                <a:sym typeface="Arial"/>
              </a:rPr>
              <a:t>Request Sample</a:t>
            </a:r>
            <a:r>
              <a:rPr lang="en-US" sz="1800">
                <a:solidFill>
                  <a:schemeClr val="dk1"/>
                </a:solidFill>
                <a:latin typeface="Arial"/>
                <a:ea typeface="Arial"/>
                <a:cs typeface="Arial"/>
                <a:sym typeface="Arial"/>
              </a:rPr>
              <a:t> will display the URL you need to use. This makes it really easy to access all kinds of data from the Spotify API.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This URL has already been included in your code, but it has some missing information. On the next slide, are instructions to fill in the missing information to format the variable "url" correctly. </a:t>
            </a:r>
            <a:endParaRPr/>
          </a:p>
        </p:txBody>
      </p:sp>
      <p:pic>
        <p:nvPicPr>
          <p:cNvPr id="506" name="Google Shape;506;p35"/>
          <p:cNvPicPr preferRelativeResize="0"/>
          <p:nvPr/>
        </p:nvPicPr>
        <p:blipFill rotWithShape="1">
          <a:blip r:embed="rId4">
            <a:alphaModFix/>
          </a:blip>
          <a:srcRect b="0" l="0" r="0" t="0"/>
          <a:stretch/>
        </p:blipFill>
        <p:spPr>
          <a:xfrm>
            <a:off x="6250074" y="1749015"/>
            <a:ext cx="2997697" cy="2448081"/>
          </a:xfrm>
          <a:prstGeom prst="rect">
            <a:avLst/>
          </a:prstGeom>
          <a:noFill/>
          <a:ln>
            <a:noFill/>
          </a:ln>
        </p:spPr>
      </p:pic>
      <p:pic>
        <p:nvPicPr>
          <p:cNvPr id="507" name="Google Shape;507;p35"/>
          <p:cNvPicPr preferRelativeResize="0"/>
          <p:nvPr/>
        </p:nvPicPr>
        <p:blipFill rotWithShape="1">
          <a:blip r:embed="rId5">
            <a:alphaModFix/>
          </a:blip>
          <a:srcRect b="0" l="0" r="0" t="0"/>
          <a:stretch/>
        </p:blipFill>
        <p:spPr>
          <a:xfrm>
            <a:off x="6255338" y="4416552"/>
            <a:ext cx="2992433" cy="207568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Spotify API Practice</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514" name="Google Shape;514;p36"/>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Create the URL</a:t>
            </a:r>
            <a:endParaRPr/>
          </a:p>
        </p:txBody>
      </p:sp>
      <p:sp>
        <p:nvSpPr>
          <p:cNvPr id="515" name="Google Shape;515;p36"/>
          <p:cNvSpPr txBox="1"/>
          <p:nvPr/>
        </p:nvSpPr>
        <p:spPr>
          <a:xfrm>
            <a:off x="201168" y="1887461"/>
            <a:ext cx="4818887"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Fill in the missing information in the red boxes to format the variable "url" correctly.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Arial"/>
                <a:ea typeface="Arial"/>
                <a:cs typeface="Arial"/>
                <a:sym typeface="Arial"/>
              </a:rPr>
              <a:t>Copy in the </a:t>
            </a:r>
            <a:r>
              <a:rPr b="1" lang="en-US" sz="1800">
                <a:solidFill>
                  <a:schemeClr val="dk1"/>
                </a:solidFill>
                <a:latin typeface="Arial"/>
                <a:ea typeface="Arial"/>
                <a:cs typeface="Arial"/>
                <a:sym typeface="Arial"/>
              </a:rPr>
              <a:t>playlistID.</a:t>
            </a:r>
            <a:br>
              <a:rPr b="1" lang="en-US" sz="1800">
                <a:solidFill>
                  <a:schemeClr val="dk1"/>
                </a:solidFill>
                <a:latin typeface="Arial"/>
                <a:ea typeface="Arial"/>
                <a:cs typeface="Arial"/>
                <a:sym typeface="Arial"/>
              </a:rPr>
            </a:br>
            <a:br>
              <a:rPr b="1" lang="en-US" sz="1800">
                <a:solidFill>
                  <a:schemeClr val="dk1"/>
                </a:solidFill>
                <a:latin typeface="Arial"/>
                <a:ea typeface="Arial"/>
                <a:cs typeface="Arial"/>
                <a:sym typeface="Arial"/>
              </a:rPr>
            </a:br>
            <a:r>
              <a:rPr b="1" i="1" lang="en-US" sz="1400">
                <a:solidFill>
                  <a:srgbClr val="0070C0"/>
                </a:solidFill>
                <a:latin typeface="Arial"/>
                <a:ea typeface="Arial"/>
                <a:cs typeface="Arial"/>
                <a:sym typeface="Arial"/>
              </a:rPr>
              <a:t>Hint: The link to the playlist </a:t>
            </a:r>
            <a:r>
              <a:rPr b="1" i="1" lang="en-US" sz="1400" u="sng">
                <a:solidFill>
                  <a:srgbClr val="FF6600"/>
                </a:solidFill>
                <a:latin typeface="Arial"/>
                <a:ea typeface="Arial"/>
                <a:cs typeface="Arial"/>
                <a:sym typeface="Arial"/>
                <a:hlinkClick action="ppaction://hlinksldjump" r:id="rId3">
                  <a:extLst>
                    <a:ext uri="{A12FA001-AC4F-418D-AE19-62706E023703}">
                      <ahyp:hlinkClr val="tx"/>
                    </a:ext>
                  </a:extLst>
                </a:hlinkClick>
              </a:rPr>
              <a:t>(Slide 33) </a:t>
            </a:r>
            <a:r>
              <a:rPr b="1" i="1" lang="en-US" sz="1400">
                <a:solidFill>
                  <a:srgbClr val="0070C0"/>
                </a:solidFill>
                <a:latin typeface="Arial"/>
                <a:ea typeface="Arial"/>
                <a:cs typeface="Arial"/>
                <a:sym typeface="Arial"/>
              </a:rPr>
              <a:t>provides some of the information required by the API. From the link we know that the playlist ID is </a:t>
            </a:r>
            <a:r>
              <a:rPr b="1" lang="en-US" sz="1400">
                <a:solidFill>
                  <a:srgbClr val="0070C0"/>
                </a:solidFill>
                <a:latin typeface="Arial"/>
                <a:ea typeface="Arial"/>
                <a:cs typeface="Arial"/>
                <a:sym typeface="Arial"/>
              </a:rPr>
              <a:t>'37i9dQZEVXbLp5XoPON0wI’. </a:t>
            </a:r>
            <a:endParaRPr b="1" sz="2000">
              <a:solidFill>
                <a:srgbClr val="0070C0"/>
              </a:solidFill>
              <a:latin typeface="Arial"/>
              <a:ea typeface="Arial"/>
              <a:cs typeface="Arial"/>
              <a:sym typeface="Arial"/>
            </a:endParaRPr>
          </a:p>
          <a:p>
            <a:pPr indent="-228600" lvl="0" marL="342900" marR="0" rtl="0" algn="l">
              <a:spcBef>
                <a:spcPts val="0"/>
              </a:spcBef>
              <a:spcAft>
                <a:spcPts val="0"/>
              </a:spcAft>
              <a:buClr>
                <a:schemeClr val="dk1"/>
              </a:buClr>
              <a:buSzPts val="1800"/>
              <a:buFont typeface="Trebuchet MS"/>
              <a:buNone/>
            </a:pPr>
            <a:r>
              <a:t/>
            </a:r>
            <a:endParaRPr b="1" sz="1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Arial"/>
                <a:ea typeface="Arial"/>
                <a:cs typeface="Arial"/>
                <a:sym typeface="Arial"/>
              </a:rPr>
              <a:t>Replace </a:t>
            </a:r>
            <a:r>
              <a:rPr b="1" lang="en-US" sz="1800">
                <a:solidFill>
                  <a:srgbClr val="7030A0"/>
                </a:solidFill>
                <a:latin typeface="Arial"/>
                <a:ea typeface="Arial"/>
                <a:cs typeface="Arial"/>
                <a:sym typeface="Arial"/>
              </a:rPr>
              <a:t>/ENDPOINT/</a:t>
            </a:r>
            <a:r>
              <a:rPr lang="en-US" sz="1800">
                <a:solidFill>
                  <a:schemeClr val="dk1"/>
                </a:solidFill>
                <a:latin typeface="Arial"/>
                <a:ea typeface="Arial"/>
                <a:cs typeface="Arial"/>
                <a:sym typeface="Arial"/>
              </a:rPr>
              <a:t> with the endpoint required to access playlists.</a:t>
            </a:r>
            <a:br>
              <a:rPr lang="en-US" sz="1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r>
              <a:rPr b="1" i="1" lang="en-US" sz="1400">
                <a:solidFill>
                  <a:srgbClr val="0070C0"/>
                </a:solidFill>
                <a:latin typeface="Arial"/>
                <a:ea typeface="Arial"/>
                <a:cs typeface="Arial"/>
                <a:sym typeface="Arial"/>
              </a:rPr>
              <a:t>Hint: Examine the link in the Request Sample screenshot on the previous slide.</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16" name="Google Shape;516;p36"/>
          <p:cNvPicPr preferRelativeResize="0"/>
          <p:nvPr/>
        </p:nvPicPr>
        <p:blipFill rotWithShape="1">
          <a:blip r:embed="rId4">
            <a:alphaModFix/>
          </a:blip>
          <a:srcRect b="0" l="0" r="0" t="0"/>
          <a:stretch/>
        </p:blipFill>
        <p:spPr>
          <a:xfrm>
            <a:off x="5263050" y="1978405"/>
            <a:ext cx="6614733" cy="294919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37"/>
          <p:cNvPicPr preferRelativeResize="0"/>
          <p:nvPr/>
        </p:nvPicPr>
        <p:blipFill rotWithShape="1">
          <a:blip r:embed="rId3">
            <a:alphaModFix/>
          </a:blip>
          <a:srcRect b="0" l="0" r="0" t="0"/>
          <a:stretch/>
        </p:blipFill>
        <p:spPr>
          <a:xfrm>
            <a:off x="956126" y="3524245"/>
            <a:ext cx="7816694" cy="2806712"/>
          </a:xfrm>
          <a:prstGeom prst="rect">
            <a:avLst/>
          </a:prstGeom>
          <a:noFill/>
          <a:ln>
            <a:noFill/>
          </a:ln>
          <a:effectLst>
            <a:outerShdw blurRad="190500" rotWithShape="0" algn="tl">
              <a:srgbClr val="000000">
                <a:alpha val="69803"/>
              </a:srgbClr>
            </a:outerShdw>
          </a:effectLst>
        </p:spPr>
      </p:pic>
      <p:sp>
        <p:nvSpPr>
          <p:cNvPr id="523" name="Google Shape;523;p37"/>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Spotify API Practice</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524" name="Google Shape;524;p37"/>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Retrieve Data</a:t>
            </a:r>
            <a:endParaRPr/>
          </a:p>
        </p:txBody>
      </p:sp>
      <p:sp>
        <p:nvSpPr>
          <p:cNvPr id="525" name="Google Shape;525;p37"/>
          <p:cNvSpPr txBox="1"/>
          <p:nvPr/>
        </p:nvSpPr>
        <p:spPr>
          <a:xfrm>
            <a:off x="201168" y="1887461"/>
            <a:ext cx="917143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Now you need to extract the release date, name of the artist, track, album, and the duration of the tracks from the variable </a:t>
            </a:r>
            <a:r>
              <a:rPr b="1" lang="en-US" sz="1800">
                <a:solidFill>
                  <a:schemeClr val="dk1"/>
                </a:solidFill>
                <a:latin typeface="Arial"/>
                <a:ea typeface="Arial"/>
                <a:cs typeface="Arial"/>
                <a:sym typeface="Arial"/>
              </a:rPr>
              <a:t>"response"</a:t>
            </a: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First create empty arrays to store the data. Fill in the empty </a:t>
            </a:r>
            <a:r>
              <a:rPr b="1" lang="en-US" sz="1800">
                <a:solidFill>
                  <a:schemeClr val="dk1"/>
                </a:solidFill>
                <a:latin typeface="Arial"/>
                <a:ea typeface="Arial"/>
                <a:cs typeface="Arial"/>
                <a:sym typeface="Arial"/>
              </a:rPr>
              <a:t>cell() </a:t>
            </a:r>
            <a:r>
              <a:rPr lang="en-US" sz="1800">
                <a:solidFill>
                  <a:schemeClr val="dk1"/>
                </a:solidFill>
                <a:latin typeface="Arial"/>
                <a:ea typeface="Arial"/>
                <a:cs typeface="Arial"/>
                <a:sym typeface="Arial"/>
              </a:rPr>
              <a:t>and </a:t>
            </a:r>
            <a:r>
              <a:rPr b="1" lang="en-US" sz="1800">
                <a:solidFill>
                  <a:schemeClr val="dk1"/>
                </a:solidFill>
                <a:latin typeface="Arial"/>
                <a:ea typeface="Arial"/>
                <a:cs typeface="Arial"/>
                <a:sym typeface="Arial"/>
              </a:rPr>
              <a:t>zeros() </a:t>
            </a:r>
            <a:r>
              <a:rPr lang="en-US" sz="1800">
                <a:solidFill>
                  <a:schemeClr val="dk1"/>
                </a:solidFill>
                <a:latin typeface="Arial"/>
                <a:ea typeface="Arial"/>
                <a:cs typeface="Arial"/>
                <a:sym typeface="Arial"/>
              </a:rPr>
              <a:t>functions to create arrays with 1 column and 50 rows. </a:t>
            </a:r>
            <a:endParaRPr/>
          </a:p>
        </p:txBody>
      </p:sp>
      <p:pic>
        <p:nvPicPr>
          <p:cNvPr id="526" name="Google Shape;526;p37"/>
          <p:cNvPicPr preferRelativeResize="0"/>
          <p:nvPr/>
        </p:nvPicPr>
        <p:blipFill rotWithShape="1">
          <a:blip r:embed="rId4">
            <a:alphaModFix/>
          </a:blip>
          <a:srcRect b="5704" l="27949" r="27869" t="35826"/>
          <a:stretch/>
        </p:blipFill>
        <p:spPr>
          <a:xfrm>
            <a:off x="9458464" y="2626125"/>
            <a:ext cx="1917505" cy="185120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8"/>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Spotify API Practice</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533" name="Google Shape;533;p38"/>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Retrieve Data</a:t>
            </a:r>
            <a:endParaRPr/>
          </a:p>
        </p:txBody>
      </p:sp>
      <p:sp>
        <p:nvSpPr>
          <p:cNvPr id="534" name="Google Shape;534;p38"/>
          <p:cNvSpPr txBox="1"/>
          <p:nvPr/>
        </p:nvSpPr>
        <p:spPr>
          <a:xfrm>
            <a:off x="201167" y="1459436"/>
            <a:ext cx="10567351"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If you look at the data stored in the “</a:t>
            </a:r>
            <a:r>
              <a:rPr b="1" lang="en-US" sz="1800">
                <a:solidFill>
                  <a:schemeClr val="dk1"/>
                </a:solidFill>
                <a:latin typeface="Arial"/>
                <a:ea typeface="Arial"/>
                <a:cs typeface="Arial"/>
                <a:sym typeface="Arial"/>
              </a:rPr>
              <a:t>response” </a:t>
            </a:r>
            <a:r>
              <a:rPr lang="en-US" sz="1800">
                <a:solidFill>
                  <a:schemeClr val="dk1"/>
                </a:solidFill>
                <a:latin typeface="Arial"/>
                <a:ea typeface="Arial"/>
                <a:cs typeface="Arial"/>
                <a:sym typeface="Arial"/>
              </a:rPr>
              <a:t>variable, you will notice that most of the desired data is stored in a 50 individual structures called </a:t>
            </a:r>
            <a:r>
              <a:rPr b="1" lang="en-US" sz="1800">
                <a:solidFill>
                  <a:schemeClr val="dk1"/>
                </a:solidFill>
                <a:latin typeface="Arial"/>
                <a:ea typeface="Arial"/>
                <a:cs typeface="Arial"/>
                <a:sym typeface="Arial"/>
              </a:rPr>
              <a:t>"items"</a:t>
            </a:r>
            <a:r>
              <a:rPr lang="en-US" sz="1800">
                <a:solidFill>
                  <a:schemeClr val="dk1"/>
                </a:solidFill>
                <a:latin typeface="Arial"/>
                <a:ea typeface="Arial"/>
                <a:cs typeface="Arial"/>
                <a:sym typeface="Arial"/>
              </a:rPr>
              <a:t>. To access "items" use the dot notation </a:t>
            </a:r>
            <a:r>
              <a:rPr b="1" lang="en-US" sz="1800">
                <a:solidFill>
                  <a:schemeClr val="dk1"/>
                </a:solidFill>
                <a:latin typeface="Arial"/>
                <a:ea typeface="Arial"/>
                <a:cs typeface="Arial"/>
                <a:sym typeface="Arial"/>
              </a:rPr>
              <a:t>response.tracks.items(i)</a:t>
            </a:r>
            <a:r>
              <a:rPr lang="en-US" sz="1800">
                <a:solidFill>
                  <a:schemeClr val="dk1"/>
                </a:solidFill>
                <a:latin typeface="Arial"/>
                <a:ea typeface="Arial"/>
                <a:cs typeface="Arial"/>
                <a:sym typeface="Arial"/>
              </a:rPr>
              <a:t>. The for loop below goes through each "items" structure to extract the desired data for each song. Run the code segment below without making any changes.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For this example, the location of the data has been provided, but it is recommended that you open the "response" variable by clicking on it in the workspace to see how the data is stored within the variable. </a:t>
            </a:r>
            <a:endParaRPr/>
          </a:p>
        </p:txBody>
      </p:sp>
      <p:pic>
        <p:nvPicPr>
          <p:cNvPr id="535" name="Google Shape;535;p38"/>
          <p:cNvPicPr preferRelativeResize="0"/>
          <p:nvPr/>
        </p:nvPicPr>
        <p:blipFill rotWithShape="1">
          <a:blip r:embed="rId3">
            <a:alphaModFix/>
          </a:blip>
          <a:srcRect b="0" l="0" r="0" t="0"/>
          <a:stretch/>
        </p:blipFill>
        <p:spPr>
          <a:xfrm>
            <a:off x="3262655" y="2780236"/>
            <a:ext cx="4062633" cy="3150887"/>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9"/>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Spotify API Practice</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542" name="Google Shape;542;p39"/>
          <p:cNvSpPr txBox="1"/>
          <p:nvPr>
            <p:ph idx="1" type="body"/>
          </p:nvPr>
        </p:nvSpPr>
        <p:spPr>
          <a:xfrm>
            <a:off x="6459854" y="11586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Store Data</a:t>
            </a:r>
            <a:endParaRPr/>
          </a:p>
        </p:txBody>
      </p:sp>
      <p:sp>
        <p:nvSpPr>
          <p:cNvPr id="543" name="Google Shape;543;p39"/>
          <p:cNvSpPr txBox="1"/>
          <p:nvPr/>
        </p:nvSpPr>
        <p:spPr>
          <a:xfrm>
            <a:off x="181712" y="1593631"/>
            <a:ext cx="10567351" cy="21852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To store the retrieved data in an Excel file: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Arial"/>
                <a:ea typeface="Arial"/>
                <a:cs typeface="Arial"/>
                <a:sym typeface="Arial"/>
              </a:rPr>
              <a:t>Input the name of the 5 variables with data into the </a:t>
            </a:r>
            <a:r>
              <a:rPr b="1" lang="en-US" sz="1800">
                <a:solidFill>
                  <a:schemeClr val="dk1"/>
                </a:solidFill>
                <a:latin typeface="Arial"/>
                <a:ea typeface="Arial"/>
                <a:cs typeface="Arial"/>
                <a:sym typeface="Arial"/>
              </a:rPr>
              <a:t>table()</a:t>
            </a:r>
            <a:r>
              <a:rPr lang="en-US" sz="1800">
                <a:solidFill>
                  <a:schemeClr val="dk1"/>
                </a:solidFill>
                <a:latin typeface="Arial"/>
                <a:ea typeface="Arial"/>
                <a:cs typeface="Arial"/>
                <a:sym typeface="Arial"/>
              </a:rPr>
              <a:t> function in the correct order </a:t>
            </a:r>
            <a:br>
              <a:rPr lang="en-US" sz="1800">
                <a:solidFill>
                  <a:schemeClr val="dk1"/>
                </a:solidFill>
                <a:latin typeface="Arial"/>
                <a:ea typeface="Arial"/>
                <a:cs typeface="Arial"/>
                <a:sym typeface="Arial"/>
              </a:rPr>
            </a:br>
            <a:r>
              <a:rPr b="1" i="1" lang="en-US" sz="1400">
                <a:solidFill>
                  <a:srgbClr val="0070C0"/>
                </a:solidFill>
                <a:latin typeface="Arial"/>
                <a:ea typeface="Arial"/>
                <a:cs typeface="Arial"/>
                <a:sym typeface="Arial"/>
              </a:rPr>
              <a:t>Hint: The order is determined is given between {}. The variables you need to input the table function are</a:t>
            </a:r>
            <a:br>
              <a:rPr b="1" i="1" lang="en-US" sz="1400">
                <a:solidFill>
                  <a:srgbClr val="0070C0"/>
                </a:solidFill>
                <a:latin typeface="Arial"/>
                <a:ea typeface="Arial"/>
                <a:cs typeface="Arial"/>
                <a:sym typeface="Arial"/>
              </a:rPr>
            </a:br>
            <a:r>
              <a:rPr b="1" i="1" lang="en-US" sz="1400">
                <a:solidFill>
                  <a:srgbClr val="0070C0"/>
                </a:solidFill>
                <a:latin typeface="Arial"/>
                <a:ea typeface="Arial"/>
                <a:cs typeface="Arial"/>
                <a:sym typeface="Arial"/>
              </a:rPr>
              <a:t>allArtists, allTracks, allAlbums, allDurations, allReleaseDates.</a:t>
            </a:r>
            <a:endParaRPr b="1" i="1" sz="1800">
              <a:solidFill>
                <a:srgbClr val="0070C0"/>
              </a:solidFill>
              <a:latin typeface="Arial"/>
              <a:ea typeface="Arial"/>
              <a:cs typeface="Arial"/>
              <a:sym typeface="Arial"/>
            </a:endParaRPr>
          </a:p>
          <a:p>
            <a:pPr indent="-228600" lvl="0" marL="342900" marR="0" rtl="0" algn="l">
              <a:spcBef>
                <a:spcPts val="0"/>
              </a:spcBef>
              <a:spcAft>
                <a:spcPts val="0"/>
              </a:spcAft>
              <a:buClr>
                <a:schemeClr val="dk1"/>
              </a:buClr>
              <a:buSzPts val="1800"/>
              <a:buFont typeface="Trebuchet MS"/>
              <a:buNone/>
            </a:pPr>
            <a:r>
              <a:t/>
            </a:r>
            <a:endParaRPr sz="1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Trebuchet MS"/>
              <a:buAutoNum type="arabicPeriod"/>
            </a:pPr>
            <a:r>
              <a:rPr lang="en-US" sz="1800">
                <a:solidFill>
                  <a:schemeClr val="dk1"/>
                </a:solidFill>
                <a:latin typeface="Arial"/>
                <a:ea typeface="Arial"/>
                <a:cs typeface="Arial"/>
                <a:sym typeface="Arial"/>
              </a:rPr>
              <a:t>Name the Excel file before running this segment of code for it to work.</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544" name="Google Shape;544;p39"/>
          <p:cNvPicPr preferRelativeResize="0"/>
          <p:nvPr/>
        </p:nvPicPr>
        <p:blipFill rotWithShape="1">
          <a:blip r:embed="rId3">
            <a:alphaModFix/>
          </a:blip>
          <a:srcRect b="0" l="0" r="0" t="0"/>
          <a:stretch/>
        </p:blipFill>
        <p:spPr>
          <a:xfrm>
            <a:off x="541147" y="3837096"/>
            <a:ext cx="10591420" cy="223979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
          <p:cNvSpPr txBox="1"/>
          <p:nvPr>
            <p:ph type="title"/>
          </p:nvPr>
        </p:nvSpPr>
        <p:spPr>
          <a:xfrm>
            <a:off x="300817" y="584499"/>
            <a:ext cx="9671522"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a:p>
        </p:txBody>
      </p:sp>
      <p:sp>
        <p:nvSpPr>
          <p:cNvPr id="171" name="Google Shape;171;p4"/>
          <p:cNvSpPr txBox="1"/>
          <p:nvPr>
            <p:ph idx="1" type="body"/>
          </p:nvPr>
        </p:nvSpPr>
        <p:spPr>
          <a:xfrm>
            <a:off x="1107640" y="1271093"/>
            <a:ext cx="6905764"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Please copy over the files for Section 03 from the MATLAB Drive</a:t>
            </a:r>
            <a:endParaRPr sz="2800">
              <a:solidFill>
                <a:srgbClr val="FF6600"/>
              </a:solidFill>
            </a:endParaRPr>
          </a:p>
        </p:txBody>
      </p:sp>
      <p:sp>
        <p:nvSpPr>
          <p:cNvPr id="172" name="Google Shape;172;p4"/>
          <p:cNvSpPr txBox="1"/>
          <p:nvPr/>
        </p:nvSpPr>
        <p:spPr>
          <a:xfrm>
            <a:off x="677334" y="5428435"/>
            <a:ext cx="8781130" cy="394788"/>
          </a:xfrm>
          <a:prstGeom prst="rect">
            <a:avLst/>
          </a:prstGeom>
          <a:noFill/>
          <a:ln>
            <a:noFill/>
          </a:ln>
        </p:spPr>
        <p:txBody>
          <a:bodyPr anchorCtr="0" anchor="t" bIns="45700" lIns="91425" spcFirstLastPara="1" rIns="91425" wrap="square" tIns="45700">
            <a:spAutoFit/>
          </a:bodyPr>
          <a:lstStyle/>
          <a:p>
            <a:pPr indent="0" lvl="0" marL="0" marR="0" rtl="0" algn="ctr">
              <a:lnSpc>
                <a:spcPct val="116000"/>
              </a:lnSpc>
              <a:spcBef>
                <a:spcPts val="0"/>
              </a:spcBef>
              <a:spcAft>
                <a:spcPts val="0"/>
              </a:spcAft>
              <a:buNone/>
            </a:pPr>
            <a:r>
              <a:rPr b="1" i="0" lang="en-US" sz="1800" u="sng" cap="none" strike="noStrike">
                <a:solidFill>
                  <a:srgbClr val="0070C0"/>
                </a:solidFill>
                <a:highlight>
                  <a:srgbClr val="FFFFFF"/>
                </a:highlight>
                <a:latin typeface="Arial"/>
                <a:ea typeface="Arial"/>
                <a:cs typeface="Arial"/>
                <a:sym typeface="Arial"/>
                <a:hlinkClick r:id="rId3">
                  <a:extLst>
                    <a:ext uri="{A12FA001-AC4F-418D-AE19-62706E023703}">
                      <ahyp:hlinkClr val="tx"/>
                    </a:ext>
                  </a:extLst>
                </a:hlinkClick>
              </a:rPr>
              <a:t>The MATLAB files for this section can be found at this link.</a:t>
            </a:r>
            <a:endParaRPr b="1" i="0" sz="1800" u="none" cap="none" strike="noStrike">
              <a:solidFill>
                <a:srgbClr val="0070C0"/>
              </a:solidFill>
              <a:highlight>
                <a:srgbClr val="FFFFFF"/>
              </a:highlight>
              <a:latin typeface="Play"/>
              <a:ea typeface="Play"/>
              <a:cs typeface="Play"/>
              <a:sym typeface="Play"/>
            </a:endParaRPr>
          </a:p>
        </p:txBody>
      </p:sp>
      <p:pic>
        <p:nvPicPr>
          <p:cNvPr id="173" name="Google Shape;173;p4"/>
          <p:cNvPicPr preferRelativeResize="0"/>
          <p:nvPr/>
        </p:nvPicPr>
        <p:blipFill rotWithShape="1">
          <a:blip r:embed="rId4">
            <a:alphaModFix/>
          </a:blip>
          <a:srcRect b="0" l="0" r="0" t="0"/>
          <a:stretch/>
        </p:blipFill>
        <p:spPr>
          <a:xfrm>
            <a:off x="482301" y="2177170"/>
            <a:ext cx="9490038" cy="277553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0"/>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Spotify API Practice</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551" name="Google Shape;551;p40"/>
          <p:cNvSpPr txBox="1"/>
          <p:nvPr>
            <p:ph idx="1" type="body"/>
          </p:nvPr>
        </p:nvSpPr>
        <p:spPr>
          <a:xfrm>
            <a:off x="4786009" y="1158656"/>
            <a:ext cx="5026785" cy="4349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Task 1: Time Conversion &amp; Add a New Column</a:t>
            </a:r>
            <a:endParaRPr/>
          </a:p>
        </p:txBody>
      </p:sp>
      <p:sp>
        <p:nvSpPr>
          <p:cNvPr id="552" name="Google Shape;552;p40"/>
          <p:cNvSpPr txBox="1"/>
          <p:nvPr/>
        </p:nvSpPr>
        <p:spPr>
          <a:xfrm>
            <a:off x="677334" y="1697412"/>
            <a:ext cx="9631082"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Now you have an Excel file to complete the required tasks. For the first task write code to store the data into variable called </a:t>
            </a:r>
            <a:r>
              <a:rPr b="1" lang="en-US" sz="1800">
                <a:solidFill>
                  <a:schemeClr val="dk1"/>
                </a:solidFill>
                <a:latin typeface="Arial"/>
                <a:ea typeface="Arial"/>
                <a:cs typeface="Arial"/>
                <a:sym typeface="Arial"/>
              </a:rPr>
              <a:t>Data</a:t>
            </a:r>
            <a:r>
              <a:rPr lang="en-US" sz="1800">
                <a:solidFill>
                  <a:schemeClr val="dk1"/>
                </a:solidFill>
                <a:latin typeface="Arial"/>
                <a:ea typeface="Arial"/>
                <a:cs typeface="Arial"/>
                <a:sym typeface="Arial"/>
              </a:rPr>
              <a:t>. Then convert the duration of each song into minutes and store the results in a new column called </a:t>
            </a:r>
            <a:r>
              <a:rPr b="1" lang="en-US" sz="1800">
                <a:solidFill>
                  <a:schemeClr val="dk1"/>
                </a:solidFill>
                <a:latin typeface="Arial"/>
                <a:ea typeface="Arial"/>
                <a:cs typeface="Arial"/>
                <a:sym typeface="Arial"/>
              </a:rPr>
              <a:t>"ConvertedDurations".</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t/>
            </a:r>
            <a:endParaRPr b="1" sz="1800">
              <a:solidFill>
                <a:srgbClr val="FF6600"/>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553" name="Google Shape;553;p40"/>
          <p:cNvPicPr preferRelativeResize="0"/>
          <p:nvPr/>
        </p:nvPicPr>
        <p:blipFill rotWithShape="1">
          <a:blip r:embed="rId3">
            <a:alphaModFix/>
          </a:blip>
          <a:srcRect b="0" l="0" r="0" t="0"/>
          <a:stretch/>
        </p:blipFill>
        <p:spPr>
          <a:xfrm>
            <a:off x="1458071" y="2837971"/>
            <a:ext cx="8432890" cy="1898142"/>
          </a:xfrm>
          <a:prstGeom prst="rect">
            <a:avLst/>
          </a:prstGeom>
          <a:noFill/>
          <a:ln>
            <a:noFill/>
          </a:ln>
        </p:spPr>
      </p:pic>
      <p:sp>
        <p:nvSpPr>
          <p:cNvPr id="554" name="Google Shape;554;p40"/>
          <p:cNvSpPr txBox="1"/>
          <p:nvPr/>
        </p:nvSpPr>
        <p:spPr>
          <a:xfrm>
            <a:off x="3046476" y="5109713"/>
            <a:ext cx="6099048"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0C0"/>
              </a:buClr>
              <a:buSzPts val="1800"/>
              <a:buFont typeface="Arial"/>
              <a:buChar char="•"/>
            </a:pPr>
            <a:r>
              <a:rPr b="1" lang="en-US" sz="1800">
                <a:solidFill>
                  <a:srgbClr val="0070C0"/>
                </a:solidFill>
                <a:latin typeface="Arial"/>
                <a:ea typeface="Arial"/>
                <a:cs typeface="Arial"/>
                <a:sym typeface="Arial"/>
              </a:rPr>
              <a:t>Hint 1:  Refer to </a:t>
            </a:r>
            <a:r>
              <a:rPr b="1" lang="en-US" sz="1800" u="sng">
                <a:solidFill>
                  <a:srgbClr val="FF6600"/>
                </a:solidFill>
                <a:latin typeface="Arial"/>
                <a:ea typeface="Arial"/>
                <a:cs typeface="Arial"/>
                <a:sym typeface="Arial"/>
                <a:hlinkClick action="ppaction://hlinksldjump" r:id="rId4">
                  <a:extLst>
                    <a:ext uri="{A12FA001-AC4F-418D-AE19-62706E023703}">
                      <ahyp:hlinkClr val="tx"/>
                    </a:ext>
                  </a:extLst>
                </a:hlinkClick>
              </a:rPr>
              <a:t>Slide 27 for help.</a:t>
            </a:r>
            <a:endParaRPr b="1" sz="1800">
              <a:solidFill>
                <a:srgbClr val="FF6600"/>
              </a:solidFill>
              <a:latin typeface="Arial"/>
              <a:ea typeface="Arial"/>
              <a:cs typeface="Arial"/>
              <a:sym typeface="Arial"/>
            </a:endParaRPr>
          </a:p>
          <a:p>
            <a:pPr indent="-285750" lvl="0" marL="285750" marR="0" rtl="0" algn="l">
              <a:spcBef>
                <a:spcPts val="0"/>
              </a:spcBef>
              <a:spcAft>
                <a:spcPts val="0"/>
              </a:spcAft>
              <a:buClr>
                <a:srgbClr val="0070C0"/>
              </a:buClr>
              <a:buSzPts val="1800"/>
              <a:buFont typeface="Arial"/>
              <a:buChar char="•"/>
            </a:pPr>
            <a:r>
              <a:rPr b="1" lang="en-US" sz="1800">
                <a:solidFill>
                  <a:srgbClr val="0070C0"/>
                </a:solidFill>
                <a:latin typeface="Arial"/>
                <a:ea typeface="Arial"/>
                <a:cs typeface="Arial"/>
                <a:sym typeface="Arial"/>
              </a:rPr>
              <a:t>Hint 2: 60,000 seconds = 1 minute</a:t>
            </a:r>
            <a:endParaRPr sz="1800">
              <a:solidFill>
                <a:schemeClr val="dk1"/>
              </a:solidFill>
              <a:latin typeface="Trebuchet MS"/>
              <a:ea typeface="Trebuchet MS"/>
              <a:cs typeface="Trebuchet MS"/>
              <a:sym typeface="Trebuchet MS"/>
            </a:endParaRPr>
          </a:p>
        </p:txBody>
      </p:sp>
      <p:sp>
        <p:nvSpPr>
          <p:cNvPr id="555" name="Google Shape;555;p40"/>
          <p:cNvSpPr txBox="1"/>
          <p:nvPr/>
        </p:nvSpPr>
        <p:spPr>
          <a:xfrm>
            <a:off x="2011680" y="6156960"/>
            <a:ext cx="7650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FF0000"/>
                </a:solidFill>
                <a:latin typeface="Trebuchet MS"/>
                <a:ea typeface="Trebuchet MS"/>
                <a:cs typeface="Trebuchet MS"/>
                <a:sym typeface="Trebuchet MS"/>
              </a:rPr>
              <a:t>Note: Disregard the Warning message that appears when you run the code.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1"/>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Spotify API Practice</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562" name="Google Shape;562;p41"/>
          <p:cNvSpPr txBox="1"/>
          <p:nvPr>
            <p:ph idx="1" type="body"/>
          </p:nvPr>
        </p:nvSpPr>
        <p:spPr>
          <a:xfrm>
            <a:off x="4786009" y="1158656"/>
            <a:ext cx="5026785" cy="4349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Task 2: Sort the Songs</a:t>
            </a:r>
            <a:endParaRPr/>
          </a:p>
        </p:txBody>
      </p:sp>
      <p:sp>
        <p:nvSpPr>
          <p:cNvPr id="563" name="Google Shape;563;p41"/>
          <p:cNvSpPr txBox="1"/>
          <p:nvPr/>
        </p:nvSpPr>
        <p:spPr>
          <a:xfrm>
            <a:off x="677334" y="1697412"/>
            <a:ext cx="9631082"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Call the data table and sort the </a:t>
            </a:r>
            <a:r>
              <a:rPr b="1" lang="en-US" sz="1800">
                <a:solidFill>
                  <a:schemeClr val="dk1"/>
                </a:solidFill>
                <a:latin typeface="Arial"/>
                <a:ea typeface="Arial"/>
                <a:cs typeface="Arial"/>
                <a:sym typeface="Arial"/>
              </a:rPr>
              <a:t>duration</a:t>
            </a:r>
            <a:r>
              <a:rPr lang="en-US" sz="1800">
                <a:solidFill>
                  <a:schemeClr val="dk1"/>
                </a:solidFill>
                <a:latin typeface="Arial"/>
                <a:ea typeface="Arial"/>
                <a:cs typeface="Arial"/>
                <a:sym typeface="Arial"/>
              </a:rPr>
              <a:t> from longest to shortest without using code. Then copy the code that MATLAB suggests to modify the data table. Finally, store the new table in the variable </a:t>
            </a:r>
            <a:r>
              <a:rPr b="1" lang="en-US" sz="1800">
                <a:solidFill>
                  <a:schemeClr val="dk1"/>
                </a:solidFill>
                <a:latin typeface="Arial"/>
                <a:ea typeface="Arial"/>
                <a:cs typeface="Arial"/>
                <a:sym typeface="Arial"/>
              </a:rPr>
              <a:t>“NewData”.</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t/>
            </a:r>
            <a:endParaRPr b="1" sz="1800">
              <a:solidFill>
                <a:srgbClr val="FF6600"/>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564" name="Google Shape;564;p41"/>
          <p:cNvSpPr txBox="1"/>
          <p:nvPr/>
        </p:nvSpPr>
        <p:spPr>
          <a:xfrm>
            <a:off x="2443350" y="5648235"/>
            <a:ext cx="6099048"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0C0"/>
              </a:buClr>
              <a:buSzPts val="1800"/>
              <a:buFont typeface="Arial"/>
              <a:buChar char="•"/>
            </a:pPr>
            <a:r>
              <a:rPr b="1" lang="en-US" sz="1800">
                <a:solidFill>
                  <a:srgbClr val="0070C0"/>
                </a:solidFill>
                <a:latin typeface="Arial"/>
                <a:ea typeface="Arial"/>
                <a:cs typeface="Arial"/>
                <a:sym typeface="Arial"/>
              </a:rPr>
              <a:t>Hint:  Refer to </a:t>
            </a:r>
            <a:r>
              <a:rPr b="1" lang="en-US" sz="1800" u="sng">
                <a:solidFill>
                  <a:srgbClr val="FF6600"/>
                </a:solidFill>
                <a:latin typeface="Arial"/>
                <a:ea typeface="Arial"/>
                <a:cs typeface="Arial"/>
                <a:sym typeface="Arial"/>
                <a:hlinkClick action="ppaction://hlinksldjump" r:id="rId3">
                  <a:extLst>
                    <a:ext uri="{A12FA001-AC4F-418D-AE19-62706E023703}">
                      <ahyp:hlinkClr val="tx"/>
                    </a:ext>
                  </a:extLst>
                </a:hlinkClick>
              </a:rPr>
              <a:t>Slide 25 for help.</a:t>
            </a:r>
            <a:endParaRPr b="1" sz="1800">
              <a:solidFill>
                <a:srgbClr val="FF6600"/>
              </a:solidFill>
              <a:latin typeface="Arial"/>
              <a:ea typeface="Arial"/>
              <a:cs typeface="Arial"/>
              <a:sym typeface="Arial"/>
            </a:endParaRPr>
          </a:p>
        </p:txBody>
      </p:sp>
      <p:pic>
        <p:nvPicPr>
          <p:cNvPr id="565" name="Google Shape;565;p41"/>
          <p:cNvPicPr preferRelativeResize="0"/>
          <p:nvPr/>
        </p:nvPicPr>
        <p:blipFill rotWithShape="1">
          <a:blip r:embed="rId4">
            <a:alphaModFix/>
          </a:blip>
          <a:srcRect b="0" l="0" r="0" t="0"/>
          <a:stretch/>
        </p:blipFill>
        <p:spPr>
          <a:xfrm>
            <a:off x="2301453" y="2721438"/>
            <a:ext cx="6382843" cy="261316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2"/>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Spotify API Practice</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572" name="Google Shape;572;p42"/>
          <p:cNvSpPr txBox="1"/>
          <p:nvPr>
            <p:ph idx="1" type="body"/>
          </p:nvPr>
        </p:nvSpPr>
        <p:spPr>
          <a:xfrm>
            <a:off x="4786009" y="1158656"/>
            <a:ext cx="5026785" cy="4349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Task 3: Store Modified Data</a:t>
            </a:r>
            <a:endParaRPr/>
          </a:p>
        </p:txBody>
      </p:sp>
      <p:sp>
        <p:nvSpPr>
          <p:cNvPr id="573" name="Google Shape;573;p42"/>
          <p:cNvSpPr txBox="1"/>
          <p:nvPr/>
        </p:nvSpPr>
        <p:spPr>
          <a:xfrm>
            <a:off x="677334" y="1697412"/>
            <a:ext cx="9631082"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rgbClr val="000000"/>
                </a:solidFill>
                <a:latin typeface="Arial"/>
                <a:ea typeface="Arial"/>
                <a:cs typeface="Arial"/>
                <a:sym typeface="Arial"/>
              </a:rPr>
              <a:t>Write a single line of code to store the table </a:t>
            </a:r>
            <a:r>
              <a:rPr b="1" lang="en-US" sz="1800">
                <a:solidFill>
                  <a:srgbClr val="000000"/>
                </a:solidFill>
                <a:latin typeface="Arial"/>
                <a:ea typeface="Arial"/>
                <a:cs typeface="Arial"/>
                <a:sym typeface="Arial"/>
              </a:rPr>
              <a:t>"NewData"</a:t>
            </a:r>
            <a:r>
              <a:rPr lang="en-US" sz="1800">
                <a:solidFill>
                  <a:srgbClr val="000000"/>
                </a:solidFill>
                <a:latin typeface="Arial"/>
                <a:ea typeface="Arial"/>
                <a:cs typeface="Arial"/>
                <a:sym typeface="Arial"/>
              </a:rPr>
              <a:t> into a new excel file with the name</a:t>
            </a:r>
            <a:r>
              <a:rPr b="1" lang="en-US" sz="1800">
                <a:solidFill>
                  <a:srgbClr val="000000"/>
                </a:solidFill>
                <a:latin typeface="Arial"/>
                <a:ea typeface="Arial"/>
                <a:cs typeface="Arial"/>
                <a:sym typeface="Arial"/>
              </a:rPr>
              <a:t> "Top_50_USA_v2"</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t/>
            </a:r>
            <a:endParaRPr b="1" sz="1800">
              <a:solidFill>
                <a:srgbClr val="FF6600"/>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574" name="Google Shape;574;p42"/>
          <p:cNvSpPr txBox="1"/>
          <p:nvPr/>
        </p:nvSpPr>
        <p:spPr>
          <a:xfrm>
            <a:off x="2443350" y="5605129"/>
            <a:ext cx="6099048"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0C0"/>
              </a:buClr>
              <a:buSzPts val="1800"/>
              <a:buFont typeface="Arial"/>
              <a:buChar char="•"/>
            </a:pPr>
            <a:r>
              <a:rPr b="1" lang="en-US" sz="1800">
                <a:solidFill>
                  <a:srgbClr val="0070C0"/>
                </a:solidFill>
                <a:latin typeface="Arial"/>
                <a:ea typeface="Arial"/>
                <a:cs typeface="Arial"/>
                <a:sym typeface="Arial"/>
              </a:rPr>
              <a:t>Hint:  See the Store Data section on</a:t>
            </a:r>
            <a:r>
              <a:rPr b="1" lang="en-US" sz="1800" u="sng">
                <a:solidFill>
                  <a:srgbClr val="0070C0"/>
                </a:solidFill>
                <a:latin typeface="Arial"/>
                <a:ea typeface="Arial"/>
                <a:cs typeface="Arial"/>
                <a:sym typeface="Arial"/>
                <a:hlinkClick action="ppaction://hlinksldjump" r:id="rId3">
                  <a:extLst>
                    <a:ext uri="{A12FA001-AC4F-418D-AE19-62706E023703}">
                      <ahyp:hlinkClr val="tx"/>
                    </a:ext>
                  </a:extLst>
                </a:hlinkClick>
              </a:rPr>
              <a:t> </a:t>
            </a:r>
            <a:r>
              <a:rPr b="1" lang="en-US" sz="1800" u="sng">
                <a:solidFill>
                  <a:srgbClr val="FF6600"/>
                </a:solidFill>
                <a:latin typeface="Arial"/>
                <a:ea typeface="Arial"/>
                <a:cs typeface="Arial"/>
                <a:sym typeface="Arial"/>
                <a:hlinkClick action="ppaction://hlinksldjump" r:id="rId4">
                  <a:extLst>
                    <a:ext uri="{A12FA001-AC4F-418D-AE19-62706E023703}">
                      <ahyp:hlinkClr val="tx"/>
                    </a:ext>
                  </a:extLst>
                </a:hlinkClick>
              </a:rPr>
              <a:t>Slide 39</a:t>
            </a:r>
            <a:r>
              <a:rPr b="1" lang="en-US" sz="1800">
                <a:solidFill>
                  <a:srgbClr val="FF6600"/>
                </a:solidFill>
                <a:latin typeface="Arial"/>
                <a:ea typeface="Arial"/>
                <a:cs typeface="Arial"/>
                <a:sym typeface="Arial"/>
              </a:rPr>
              <a:t>  </a:t>
            </a:r>
            <a:r>
              <a:rPr b="1" lang="en-US" sz="1800">
                <a:solidFill>
                  <a:srgbClr val="0070C0"/>
                </a:solidFill>
                <a:latin typeface="Arial"/>
                <a:ea typeface="Arial"/>
                <a:cs typeface="Arial"/>
                <a:sym typeface="Arial"/>
              </a:rPr>
              <a:t>to</a:t>
            </a:r>
            <a:r>
              <a:rPr b="1" lang="en-US" sz="1800">
                <a:solidFill>
                  <a:srgbClr val="FF6600"/>
                </a:solidFill>
                <a:latin typeface="Arial"/>
                <a:ea typeface="Arial"/>
                <a:cs typeface="Arial"/>
                <a:sym typeface="Arial"/>
              </a:rPr>
              <a:t> </a:t>
            </a:r>
            <a:r>
              <a:rPr b="1" lang="en-US" sz="1800">
                <a:solidFill>
                  <a:srgbClr val="0070C0"/>
                </a:solidFill>
                <a:latin typeface="Arial"/>
                <a:ea typeface="Arial"/>
                <a:cs typeface="Arial"/>
                <a:sym typeface="Arial"/>
              </a:rPr>
              <a:t>identify which function is used to create an Excel file. </a:t>
            </a:r>
            <a:endParaRPr/>
          </a:p>
        </p:txBody>
      </p:sp>
      <p:pic>
        <p:nvPicPr>
          <p:cNvPr descr="A screenshot of a computer&#10;&#10;Description automatically generated" id="575" name="Google Shape;575;p42"/>
          <p:cNvPicPr preferRelativeResize="0"/>
          <p:nvPr/>
        </p:nvPicPr>
        <p:blipFill rotWithShape="1">
          <a:blip r:embed="rId5">
            <a:alphaModFix/>
          </a:blip>
          <a:srcRect b="0" l="0" r="0" t="0"/>
          <a:stretch/>
        </p:blipFill>
        <p:spPr>
          <a:xfrm>
            <a:off x="1599405" y="3081869"/>
            <a:ext cx="7786938" cy="1924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3"/>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What are the Benefits of APIs?</a:t>
            </a:r>
            <a:endParaRPr/>
          </a:p>
        </p:txBody>
      </p:sp>
      <p:sp>
        <p:nvSpPr>
          <p:cNvPr id="581" name="Google Shape;581;p43"/>
          <p:cNvSpPr txBox="1"/>
          <p:nvPr/>
        </p:nvSpPr>
        <p:spPr>
          <a:xfrm>
            <a:off x="518888" y="1930400"/>
            <a:ext cx="8781130" cy="4389600"/>
          </a:xfrm>
          <a:prstGeom prst="rect">
            <a:avLst/>
          </a:prstGeom>
          <a:noFill/>
          <a:ln>
            <a:noFill/>
          </a:ln>
        </p:spPr>
        <p:txBody>
          <a:bodyPr anchorCtr="0" anchor="t" bIns="45700" lIns="91425" spcFirstLastPara="1" rIns="91425" wrap="square" tIns="45700">
            <a:spAutoFit/>
          </a:bodyPr>
          <a:lstStyle/>
          <a:p>
            <a:pPr indent="0" lvl="0" marL="0" marR="0" rtl="0" algn="l">
              <a:lnSpc>
                <a:spcPct val="116000"/>
              </a:lnSpc>
              <a:spcBef>
                <a:spcPts val="0"/>
              </a:spcBef>
              <a:spcAft>
                <a:spcPts val="0"/>
              </a:spcAft>
              <a:buNone/>
            </a:pPr>
            <a:r>
              <a:rPr b="0" i="1" lang="en-US" sz="1800" u="none" strike="noStrike">
                <a:solidFill>
                  <a:srgbClr val="00B050"/>
                </a:solidFill>
                <a:latin typeface="Arial"/>
                <a:ea typeface="Arial"/>
                <a:cs typeface="Arial"/>
                <a:sym typeface="Arial"/>
              </a:rPr>
              <a:t>Congratulations, you have completed your task for the record label!</a:t>
            </a:r>
            <a:endParaRPr b="1" sz="1800">
              <a:solidFill>
                <a:srgbClr val="E97132"/>
              </a:solidFill>
              <a:latin typeface="Arial"/>
              <a:ea typeface="Arial"/>
              <a:cs typeface="Arial"/>
              <a:sym typeface="Arial"/>
            </a:endParaRPr>
          </a:p>
          <a:p>
            <a:pPr indent="0" lvl="0" marL="0" marR="0" rtl="0" algn="l">
              <a:lnSpc>
                <a:spcPct val="116000"/>
              </a:lnSpc>
              <a:spcBef>
                <a:spcPts val="1800"/>
              </a:spcBef>
              <a:spcAft>
                <a:spcPts val="0"/>
              </a:spcAft>
              <a:buNone/>
            </a:pPr>
            <a:r>
              <a:rPr b="1" lang="en-US" sz="1800">
                <a:solidFill>
                  <a:srgbClr val="E97132"/>
                </a:solidFill>
                <a:highlight>
                  <a:srgbClr val="FFFFFF"/>
                </a:highlight>
                <a:latin typeface="Arial"/>
                <a:ea typeface="Arial"/>
                <a:cs typeface="Arial"/>
                <a:sym typeface="Arial"/>
              </a:rPr>
              <a:t>Now Let's think about the lesson and activity we just did:</a:t>
            </a:r>
            <a:endParaRPr sz="1800">
              <a:solidFill>
                <a:schemeClr val="dk1"/>
              </a:solidFill>
              <a:highlight>
                <a:srgbClr val="FFFFFF"/>
              </a:highlight>
              <a:latin typeface="Arial"/>
              <a:ea typeface="Arial"/>
              <a:cs typeface="Arial"/>
              <a:sym typeface="Arial"/>
            </a:endParaRPr>
          </a:p>
          <a:p>
            <a:pPr indent="0" lvl="0" marL="0" marR="0" rtl="0" algn="l">
              <a:lnSpc>
                <a:spcPct val="116000"/>
              </a:lnSpc>
              <a:spcBef>
                <a:spcPts val="1800"/>
              </a:spcBef>
              <a:spcAft>
                <a:spcPts val="0"/>
              </a:spcAft>
              <a:buNone/>
            </a:pPr>
            <a:r>
              <a:rPr lang="en-US" sz="1800">
                <a:solidFill>
                  <a:srgbClr val="000000"/>
                </a:solidFill>
                <a:highlight>
                  <a:srgbClr val="FFFFFF"/>
                </a:highlight>
                <a:latin typeface="Arial"/>
                <a:ea typeface="Arial"/>
                <a:cs typeface="Arial"/>
                <a:sym typeface="Arial"/>
              </a:rPr>
              <a:t>In this lesson, we learned about APIs and practiced retrieving data from the Spotify API.  We also learned how to create datastores and sort data in MATLAB</a:t>
            </a:r>
            <a:r>
              <a:rPr baseline="30000" lang="en-US" sz="1800">
                <a:solidFill>
                  <a:srgbClr val="000000"/>
                </a:solidFill>
                <a:highlight>
                  <a:srgbClr val="FFFFFF"/>
                </a:highlight>
                <a:latin typeface="Arial"/>
                <a:ea typeface="Arial"/>
                <a:cs typeface="Arial"/>
                <a:sym typeface="Arial"/>
              </a:rPr>
              <a:t>®</a:t>
            </a:r>
            <a:r>
              <a:rPr lang="en-US" sz="1800">
                <a:solidFill>
                  <a:srgbClr val="000000"/>
                </a:solidFill>
                <a:highlight>
                  <a:srgbClr val="FFFFFF"/>
                </a:highlight>
                <a:latin typeface="Arial"/>
                <a:ea typeface="Arial"/>
                <a:cs typeface="Arial"/>
                <a:sym typeface="Arial"/>
              </a:rPr>
              <a:t>.</a:t>
            </a:r>
            <a:endParaRPr sz="1800">
              <a:solidFill>
                <a:schemeClr val="dk1"/>
              </a:solidFill>
              <a:highlight>
                <a:srgbClr val="FFFFFF"/>
              </a:highlight>
              <a:latin typeface="Arial"/>
              <a:ea typeface="Arial"/>
              <a:cs typeface="Arial"/>
              <a:sym typeface="Arial"/>
            </a:endParaRPr>
          </a:p>
          <a:p>
            <a:pPr indent="0" lvl="0" marL="0" marR="0" rtl="0" algn="l">
              <a:lnSpc>
                <a:spcPct val="116000"/>
              </a:lnSpc>
              <a:spcBef>
                <a:spcPts val="1800"/>
              </a:spcBef>
              <a:spcAft>
                <a:spcPts val="0"/>
              </a:spcAft>
              <a:buNone/>
            </a:pPr>
            <a:r>
              <a:rPr b="1" lang="en-US" sz="1800">
                <a:solidFill>
                  <a:srgbClr val="E97132"/>
                </a:solidFill>
                <a:highlight>
                  <a:srgbClr val="FFFFFF"/>
                </a:highlight>
                <a:latin typeface="Arial"/>
                <a:ea typeface="Arial"/>
                <a:cs typeface="Arial"/>
                <a:sym typeface="Arial"/>
              </a:rPr>
              <a:t>Knowing this, discuss the following in groups:</a:t>
            </a:r>
            <a:endParaRPr sz="1800">
              <a:solidFill>
                <a:schemeClr val="dk1"/>
              </a:solidFill>
              <a:highlight>
                <a:srgbClr val="FFFFFF"/>
              </a:highlight>
              <a:latin typeface="Arial"/>
              <a:ea typeface="Arial"/>
              <a:cs typeface="Arial"/>
              <a:sym typeface="Arial"/>
            </a:endParaRPr>
          </a:p>
          <a:p>
            <a:pPr indent="-342900" lvl="0" marL="342900" marR="0" rtl="0" algn="l">
              <a:lnSpc>
                <a:spcPct val="116000"/>
              </a:lnSpc>
              <a:spcBef>
                <a:spcPts val="900"/>
              </a:spcBef>
              <a:spcAft>
                <a:spcPts val="0"/>
              </a:spcAft>
              <a:buClr>
                <a:srgbClr val="000000"/>
              </a:buClr>
              <a:buSzPts val="1800"/>
              <a:buFont typeface="Arial"/>
              <a:buChar char="•"/>
            </a:pPr>
            <a:r>
              <a:rPr b="1" lang="en-US" sz="1800">
                <a:solidFill>
                  <a:srgbClr val="000000"/>
                </a:solidFill>
                <a:highlight>
                  <a:srgbClr val="FFFFFF"/>
                </a:highlight>
                <a:latin typeface="Arial"/>
                <a:ea typeface="Arial"/>
                <a:cs typeface="Arial"/>
                <a:sym typeface="Arial"/>
              </a:rPr>
              <a:t>Discuss the benefits of using an API to retrieve data versus directly uploading files with data into MATLAB</a:t>
            </a:r>
            <a:r>
              <a:rPr b="1" baseline="30000" lang="en-US" sz="1800">
                <a:solidFill>
                  <a:srgbClr val="000000"/>
                </a:solidFill>
                <a:highlight>
                  <a:srgbClr val="FFFFFF"/>
                </a:highlight>
                <a:latin typeface="Arial"/>
                <a:ea typeface="Arial"/>
                <a:cs typeface="Arial"/>
                <a:sym typeface="Arial"/>
              </a:rPr>
              <a:t>®</a:t>
            </a:r>
            <a:r>
              <a:rPr b="1" lang="en-US" sz="1800">
                <a:solidFill>
                  <a:srgbClr val="000000"/>
                </a:solidFill>
                <a:highlight>
                  <a:srgbClr val="FFFFFF"/>
                </a:highlight>
                <a:latin typeface="Arial"/>
                <a:ea typeface="Arial"/>
                <a:cs typeface="Arial"/>
                <a:sym typeface="Arial"/>
              </a:rPr>
              <a:t>.</a:t>
            </a:r>
            <a:endParaRPr b="1" sz="1800">
              <a:solidFill>
                <a:schemeClr val="dk1"/>
              </a:solidFill>
              <a:highlight>
                <a:srgbClr val="FFFFFF"/>
              </a:highlight>
              <a:latin typeface="Arial"/>
              <a:ea typeface="Arial"/>
              <a:cs typeface="Arial"/>
              <a:sym typeface="Arial"/>
            </a:endParaRPr>
          </a:p>
          <a:p>
            <a:pPr indent="-342900" lvl="0" marL="342900" marR="0" rtl="0" algn="l">
              <a:lnSpc>
                <a:spcPct val="116000"/>
              </a:lnSpc>
              <a:spcBef>
                <a:spcPts val="800"/>
              </a:spcBef>
              <a:spcAft>
                <a:spcPts val="0"/>
              </a:spcAft>
              <a:buClr>
                <a:srgbClr val="000000"/>
              </a:buClr>
              <a:buSzPts val="1800"/>
              <a:buFont typeface="Arial"/>
              <a:buChar char="•"/>
            </a:pPr>
            <a:r>
              <a:rPr b="1" lang="en-US" sz="1800">
                <a:solidFill>
                  <a:srgbClr val="000000"/>
                </a:solidFill>
                <a:highlight>
                  <a:srgbClr val="FFFFFF"/>
                </a:highlight>
                <a:latin typeface="Arial"/>
                <a:ea typeface="Arial"/>
                <a:cs typeface="Arial"/>
                <a:sym typeface="Arial"/>
              </a:rPr>
              <a:t>Reflect on any challenges faced when working with the Spotify API in the practice activity.</a:t>
            </a:r>
            <a:endParaRPr b="1" sz="1800">
              <a:solidFill>
                <a:schemeClr val="dk1"/>
              </a:solidFill>
              <a:highlight>
                <a:srgbClr val="FFFFFF"/>
              </a:highlight>
              <a:latin typeface="Arial"/>
              <a:ea typeface="Arial"/>
              <a:cs typeface="Arial"/>
              <a:sym typeface="Arial"/>
            </a:endParaRPr>
          </a:p>
          <a:p>
            <a:pPr indent="0" lvl="0" marL="0" marR="0" rtl="0" algn="l">
              <a:spcBef>
                <a:spcPts val="1700"/>
              </a:spcBef>
              <a:spcAft>
                <a:spcPts val="0"/>
              </a:spcAft>
              <a:buNone/>
            </a:pPr>
            <a:r>
              <a:rPr b="1" lang="en-US" sz="1800">
                <a:solidFill>
                  <a:srgbClr val="FF6600"/>
                </a:solidFill>
                <a:latin typeface="Arial"/>
                <a:ea typeface="Arial"/>
                <a:cs typeface="Arial"/>
                <a:sym typeface="Arial"/>
              </a:rPr>
              <a:t> </a:t>
            </a:r>
            <a:endParaRPr b="1" sz="1400">
              <a:solidFill>
                <a:srgbClr val="FF6600"/>
              </a:solidFill>
              <a:highlight>
                <a:srgbClr val="FFFFFF"/>
              </a:highlight>
              <a:latin typeface="Times New Roman"/>
              <a:ea typeface="Times New Roman"/>
              <a:cs typeface="Times New Roman"/>
              <a:sym typeface="Times New Roman"/>
            </a:endParaRPr>
          </a:p>
        </p:txBody>
      </p:sp>
      <p:pic>
        <p:nvPicPr>
          <p:cNvPr id="582" name="Google Shape;582;p43"/>
          <p:cNvPicPr preferRelativeResize="0"/>
          <p:nvPr/>
        </p:nvPicPr>
        <p:blipFill rotWithShape="1">
          <a:blip r:embed="rId3">
            <a:alphaModFix/>
          </a:blip>
          <a:srcRect b="0" l="0" r="0" t="0"/>
          <a:stretch/>
        </p:blipFill>
        <p:spPr>
          <a:xfrm>
            <a:off x="9300018" y="4041404"/>
            <a:ext cx="2505075" cy="2505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4"/>
          <p:cNvSpPr txBox="1"/>
          <p:nvPr>
            <p:ph type="title"/>
          </p:nvPr>
        </p:nvSpPr>
        <p:spPr>
          <a:xfrm>
            <a:off x="300817" y="584499"/>
            <a:ext cx="9671522"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EXTRA Practice/Reference Material: </a:t>
            </a:r>
            <a:r>
              <a:rPr b="1" lang="en-US" sz="3200" u="sng">
                <a:solidFill>
                  <a:srgbClr val="005496"/>
                </a:solidFill>
              </a:rPr>
              <a:t>Web Scraping</a:t>
            </a:r>
            <a:endParaRPr/>
          </a:p>
        </p:txBody>
      </p:sp>
      <p:sp>
        <p:nvSpPr>
          <p:cNvPr id="589" name="Google Shape;589;p44"/>
          <p:cNvSpPr txBox="1"/>
          <p:nvPr>
            <p:ph idx="1" type="body"/>
          </p:nvPr>
        </p:nvSpPr>
        <p:spPr>
          <a:xfrm>
            <a:off x="1107640" y="1271093"/>
            <a:ext cx="6905764"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Please copy over the files for Section 03 from the MATLAB Drive, the “</a:t>
            </a:r>
            <a:r>
              <a:rPr b="1" lang="en-US">
                <a:solidFill>
                  <a:srgbClr val="FF6600"/>
                </a:solidFill>
                <a:latin typeface="Arial"/>
                <a:ea typeface="Arial"/>
                <a:cs typeface="Arial"/>
                <a:sym typeface="Arial"/>
              </a:rPr>
              <a:t>Extra 1”</a:t>
            </a:r>
            <a:r>
              <a:rPr b="1" lang="en-US" sz="1800">
                <a:solidFill>
                  <a:srgbClr val="FF6600"/>
                </a:solidFill>
                <a:latin typeface="Arial"/>
                <a:ea typeface="Arial"/>
                <a:cs typeface="Arial"/>
                <a:sym typeface="Arial"/>
              </a:rPr>
              <a:t> live script should be in the same folder.</a:t>
            </a:r>
            <a:endParaRPr sz="2800">
              <a:solidFill>
                <a:srgbClr val="FF6600"/>
              </a:solidFill>
            </a:endParaRPr>
          </a:p>
        </p:txBody>
      </p:sp>
      <p:sp>
        <p:nvSpPr>
          <p:cNvPr id="590" name="Google Shape;590;p44"/>
          <p:cNvSpPr txBox="1"/>
          <p:nvPr/>
        </p:nvSpPr>
        <p:spPr>
          <a:xfrm>
            <a:off x="-401966" y="6273501"/>
            <a:ext cx="8781130" cy="394788"/>
          </a:xfrm>
          <a:prstGeom prst="rect">
            <a:avLst/>
          </a:prstGeom>
          <a:noFill/>
          <a:ln>
            <a:noFill/>
          </a:ln>
        </p:spPr>
        <p:txBody>
          <a:bodyPr anchorCtr="0" anchor="t" bIns="45700" lIns="91425" spcFirstLastPara="1" rIns="91425" wrap="square" tIns="45700">
            <a:spAutoFit/>
          </a:bodyPr>
          <a:lstStyle/>
          <a:p>
            <a:pPr indent="0" lvl="0" marL="0" marR="0" rtl="0" algn="ctr">
              <a:lnSpc>
                <a:spcPct val="116000"/>
              </a:lnSpc>
              <a:spcBef>
                <a:spcPts val="0"/>
              </a:spcBef>
              <a:spcAft>
                <a:spcPts val="0"/>
              </a:spcAft>
              <a:buNone/>
            </a:pPr>
            <a:r>
              <a:rPr b="1" lang="en-US" sz="1800" u="sng">
                <a:solidFill>
                  <a:srgbClr val="0070C0"/>
                </a:solidFill>
                <a:highlight>
                  <a:srgbClr val="FFFFFF"/>
                </a:highlight>
                <a:latin typeface="Arial"/>
                <a:ea typeface="Arial"/>
                <a:cs typeface="Arial"/>
                <a:sym typeface="Arial"/>
                <a:hlinkClick r:id="rId3">
                  <a:extLst>
                    <a:ext uri="{A12FA001-AC4F-418D-AE19-62706E023703}">
                      <ahyp:hlinkClr val="tx"/>
                    </a:ext>
                  </a:extLst>
                </a:hlinkClick>
              </a:rPr>
              <a:t>The MATLAB files for this section can be found at this link.</a:t>
            </a:r>
            <a:endParaRPr b="1" sz="1800">
              <a:solidFill>
                <a:srgbClr val="0070C0"/>
              </a:solidFill>
              <a:highlight>
                <a:srgbClr val="FFFFFF"/>
              </a:highlight>
              <a:latin typeface="Play"/>
              <a:ea typeface="Play"/>
              <a:cs typeface="Play"/>
              <a:sym typeface="Play"/>
            </a:endParaRPr>
          </a:p>
        </p:txBody>
      </p:sp>
      <p:pic>
        <p:nvPicPr>
          <p:cNvPr id="591" name="Google Shape;591;p44"/>
          <p:cNvPicPr preferRelativeResize="0"/>
          <p:nvPr/>
        </p:nvPicPr>
        <p:blipFill rotWithShape="1">
          <a:blip r:embed="rId4">
            <a:alphaModFix/>
          </a:blip>
          <a:srcRect b="0" l="0" r="0" t="0"/>
          <a:stretch/>
        </p:blipFill>
        <p:spPr>
          <a:xfrm>
            <a:off x="636555" y="2139641"/>
            <a:ext cx="9710108" cy="38995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5"/>
          <p:cNvSpPr txBox="1"/>
          <p:nvPr>
            <p:ph type="title"/>
          </p:nvPr>
        </p:nvSpPr>
        <p:spPr>
          <a:xfrm>
            <a:off x="300817" y="584499"/>
            <a:ext cx="9671522"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EXTRA Practice/Reference Material: </a:t>
            </a:r>
            <a:r>
              <a:rPr b="1" lang="en-US" sz="3200" u="sng">
                <a:solidFill>
                  <a:srgbClr val="005496"/>
                </a:solidFill>
              </a:rPr>
              <a:t>Sports API</a:t>
            </a:r>
            <a:endParaRPr/>
          </a:p>
        </p:txBody>
      </p:sp>
      <p:sp>
        <p:nvSpPr>
          <p:cNvPr id="598" name="Google Shape;598;p45"/>
          <p:cNvSpPr txBox="1"/>
          <p:nvPr>
            <p:ph idx="1" type="body"/>
          </p:nvPr>
        </p:nvSpPr>
        <p:spPr>
          <a:xfrm>
            <a:off x="1107640" y="1271093"/>
            <a:ext cx="6905764" cy="126841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sz="1800">
                <a:solidFill>
                  <a:srgbClr val="FF6600"/>
                </a:solidFill>
                <a:latin typeface="Arial"/>
                <a:ea typeface="Arial"/>
                <a:cs typeface="Arial"/>
                <a:sym typeface="Arial"/>
              </a:rPr>
              <a:t>Please copy over the files for Section 03 from the MATLAB Drive, the “</a:t>
            </a:r>
            <a:r>
              <a:rPr b="1" lang="en-US">
                <a:solidFill>
                  <a:srgbClr val="FF6600"/>
                </a:solidFill>
                <a:latin typeface="Arial"/>
                <a:ea typeface="Arial"/>
                <a:cs typeface="Arial"/>
                <a:sym typeface="Arial"/>
              </a:rPr>
              <a:t>Extra 2”</a:t>
            </a:r>
            <a:r>
              <a:rPr b="1" lang="en-US" sz="1800">
                <a:solidFill>
                  <a:srgbClr val="FF6600"/>
                </a:solidFill>
                <a:latin typeface="Arial"/>
                <a:ea typeface="Arial"/>
                <a:cs typeface="Arial"/>
                <a:sym typeface="Arial"/>
              </a:rPr>
              <a:t> live script should be in the same folder.</a:t>
            </a:r>
            <a:endParaRPr sz="2800">
              <a:solidFill>
                <a:srgbClr val="FF6600"/>
              </a:solidFill>
            </a:endParaRPr>
          </a:p>
        </p:txBody>
      </p:sp>
      <p:sp>
        <p:nvSpPr>
          <p:cNvPr id="599" name="Google Shape;599;p45"/>
          <p:cNvSpPr txBox="1"/>
          <p:nvPr/>
        </p:nvSpPr>
        <p:spPr>
          <a:xfrm>
            <a:off x="-401966" y="6273501"/>
            <a:ext cx="8781130" cy="394788"/>
          </a:xfrm>
          <a:prstGeom prst="rect">
            <a:avLst/>
          </a:prstGeom>
          <a:noFill/>
          <a:ln>
            <a:noFill/>
          </a:ln>
        </p:spPr>
        <p:txBody>
          <a:bodyPr anchorCtr="0" anchor="t" bIns="45700" lIns="91425" spcFirstLastPara="1" rIns="91425" wrap="square" tIns="45700">
            <a:spAutoFit/>
          </a:bodyPr>
          <a:lstStyle/>
          <a:p>
            <a:pPr indent="0" lvl="0" marL="0" marR="0" rtl="0" algn="ctr">
              <a:lnSpc>
                <a:spcPct val="116000"/>
              </a:lnSpc>
              <a:spcBef>
                <a:spcPts val="0"/>
              </a:spcBef>
              <a:spcAft>
                <a:spcPts val="0"/>
              </a:spcAft>
              <a:buNone/>
            </a:pPr>
            <a:r>
              <a:rPr b="1" lang="en-US" sz="1800" u="sng">
                <a:solidFill>
                  <a:srgbClr val="0070C0"/>
                </a:solidFill>
                <a:highlight>
                  <a:srgbClr val="FFFFFF"/>
                </a:highlight>
                <a:latin typeface="Arial"/>
                <a:ea typeface="Arial"/>
                <a:cs typeface="Arial"/>
                <a:sym typeface="Arial"/>
                <a:hlinkClick r:id="rId3">
                  <a:extLst>
                    <a:ext uri="{A12FA001-AC4F-418D-AE19-62706E023703}">
                      <ahyp:hlinkClr val="tx"/>
                    </a:ext>
                  </a:extLst>
                </a:hlinkClick>
              </a:rPr>
              <a:t>The MATLAB files for this section can be found at this link.</a:t>
            </a:r>
            <a:endParaRPr b="1" sz="1800">
              <a:solidFill>
                <a:srgbClr val="0070C0"/>
              </a:solidFill>
              <a:highlight>
                <a:srgbClr val="FFFFFF"/>
              </a:highlight>
              <a:latin typeface="Play"/>
              <a:ea typeface="Play"/>
              <a:cs typeface="Play"/>
              <a:sym typeface="Play"/>
            </a:endParaRPr>
          </a:p>
        </p:txBody>
      </p:sp>
      <p:pic>
        <p:nvPicPr>
          <p:cNvPr id="600" name="Google Shape;600;p45"/>
          <p:cNvPicPr preferRelativeResize="0"/>
          <p:nvPr/>
        </p:nvPicPr>
        <p:blipFill rotWithShape="1">
          <a:blip r:embed="rId4">
            <a:alphaModFix/>
          </a:blip>
          <a:srcRect b="0" l="0" r="0" t="0"/>
          <a:stretch/>
        </p:blipFill>
        <p:spPr>
          <a:xfrm>
            <a:off x="1204459" y="2011391"/>
            <a:ext cx="7864238" cy="38913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5"/>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180" name="Google Shape;180;p5"/>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What is an API?</a:t>
            </a:r>
            <a:endParaRPr/>
          </a:p>
        </p:txBody>
      </p:sp>
      <p:sp>
        <p:nvSpPr>
          <p:cNvPr id="181" name="Google Shape;181;p5"/>
          <p:cNvSpPr txBox="1"/>
          <p:nvPr/>
        </p:nvSpPr>
        <p:spPr>
          <a:xfrm>
            <a:off x="677334" y="1925995"/>
            <a:ext cx="8539162"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In the beginning of this lesson, APIs are described as mechanisms that allow 2 software components to communicate with each other using a set of definitions and protocols.</a:t>
            </a: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A useful metaphor to understand APIs is thinking of them as a messenger, like how a waiter communicates your order to the kitchen.</a:t>
            </a: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Applications of APIs in daily life include ride-share apps, airline websites, and apps that allow you to control devices, like a thermostat. All of these apps send data to a server so that it can perform a series of actions to fulfill your request. </a:t>
            </a:r>
            <a:endParaRPr b="0" i="0" sz="1800" u="none" cap="none" strike="noStrike">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Waiter male with solid fill" id="182" name="Google Shape;182;p5"/>
          <p:cNvPicPr preferRelativeResize="0"/>
          <p:nvPr/>
        </p:nvPicPr>
        <p:blipFill rotWithShape="1">
          <a:blip r:embed="rId3">
            <a:alphaModFix/>
          </a:blip>
          <a:srcRect b="0" l="0" r="0" t="0"/>
          <a:stretch/>
        </p:blipFill>
        <p:spPr>
          <a:xfrm>
            <a:off x="10246007" y="2593054"/>
            <a:ext cx="1693729" cy="1666815"/>
          </a:xfrm>
          <a:prstGeom prst="rect">
            <a:avLst/>
          </a:prstGeom>
          <a:noFill/>
          <a:ln>
            <a:noFill/>
          </a:ln>
        </p:spPr>
      </p:pic>
      <p:pic>
        <p:nvPicPr>
          <p:cNvPr descr="Car with solid fill" id="183" name="Google Shape;183;p5"/>
          <p:cNvPicPr preferRelativeResize="0"/>
          <p:nvPr/>
        </p:nvPicPr>
        <p:blipFill rotWithShape="1">
          <a:blip r:embed="rId4">
            <a:alphaModFix/>
          </a:blip>
          <a:srcRect b="0" l="0" r="0" t="0"/>
          <a:stretch/>
        </p:blipFill>
        <p:spPr>
          <a:xfrm>
            <a:off x="2631440" y="4922520"/>
            <a:ext cx="1737360" cy="1808480"/>
          </a:xfrm>
          <a:prstGeom prst="rect">
            <a:avLst/>
          </a:prstGeom>
          <a:noFill/>
          <a:ln>
            <a:noFill/>
          </a:ln>
        </p:spPr>
      </p:pic>
      <p:pic>
        <p:nvPicPr>
          <p:cNvPr descr="Take Off with solid fill" id="184" name="Google Shape;184;p5"/>
          <p:cNvPicPr preferRelativeResize="0"/>
          <p:nvPr/>
        </p:nvPicPr>
        <p:blipFill rotWithShape="1">
          <a:blip r:embed="rId5">
            <a:alphaModFix/>
          </a:blip>
          <a:srcRect b="0" l="0" r="0" t="0"/>
          <a:stretch/>
        </p:blipFill>
        <p:spPr>
          <a:xfrm flipH="1">
            <a:off x="6004098" y="4807989"/>
            <a:ext cx="2205644" cy="20615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191" name="Google Shape;191;p6"/>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Modern APIs &amp; Benefits</a:t>
            </a:r>
            <a:endParaRPr/>
          </a:p>
        </p:txBody>
      </p:sp>
      <p:sp>
        <p:nvSpPr>
          <p:cNvPr id="192" name="Google Shape;192;p6"/>
          <p:cNvSpPr txBox="1"/>
          <p:nvPr/>
        </p:nvSpPr>
        <p:spPr>
          <a:xfrm>
            <a:off x="677334" y="1925995"/>
            <a:ext cx="7950344"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The most widely used and flexible APIs are known as </a:t>
            </a:r>
            <a:r>
              <a:rPr b="1" i="0" lang="en-US" sz="1800" u="none" cap="none" strike="noStrike">
                <a:solidFill>
                  <a:schemeClr val="dk1"/>
                </a:solidFill>
                <a:latin typeface="Arial"/>
                <a:ea typeface="Arial"/>
                <a:cs typeface="Arial"/>
                <a:sym typeface="Arial"/>
              </a:rPr>
              <a:t>Representational State Transfer </a:t>
            </a:r>
            <a:r>
              <a:rPr b="0" i="0" lang="en-US" sz="1800" u="none" cap="none" strike="noStrike">
                <a:solidFill>
                  <a:schemeClr val="dk1"/>
                </a:solidFill>
                <a:latin typeface="Arial"/>
                <a:ea typeface="Arial"/>
                <a:cs typeface="Arial"/>
                <a:sym typeface="Arial"/>
              </a:rPr>
              <a:t>(REST) APIs. In REST APIs, a server uses input from the client to perform internal functions and return output data. Data is encoded and transported between the clients and servers using </a:t>
            </a:r>
            <a:r>
              <a:rPr b="1" i="0" lang="en-US" sz="1800" u="none" cap="none" strike="noStrike">
                <a:solidFill>
                  <a:schemeClr val="dk1"/>
                </a:solidFill>
                <a:latin typeface="Arial"/>
                <a:ea typeface="Arial"/>
                <a:cs typeface="Arial"/>
                <a:sym typeface="Arial"/>
              </a:rPr>
              <a:t>Hypertext Transfer Protocol</a:t>
            </a:r>
            <a:r>
              <a:rPr b="0" i="0" lang="en-US" sz="1800" u="none" cap="none" strike="noStrike">
                <a:solidFill>
                  <a:schemeClr val="dk1"/>
                </a:solidFill>
                <a:latin typeface="Arial"/>
                <a:ea typeface="Arial"/>
                <a:cs typeface="Arial"/>
                <a:sym typeface="Arial"/>
              </a:rPr>
              <a:t> (HTTP). </a:t>
            </a:r>
            <a:endParaRPr/>
          </a:p>
          <a:p>
            <a:pPr indent="0" lvl="0" marL="0" marR="0" rtl="0" algn="l">
              <a:spcBef>
                <a:spcPts val="0"/>
              </a:spcBef>
              <a:spcAft>
                <a:spcPts val="0"/>
              </a:spcAft>
              <a:buNone/>
            </a:pP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The main benefits of REST APIs are integration and ease of maintenance. REST APIs allow existing software systems to be integrated to new applications without having to make changes to the code of the two systems. </a:t>
            </a: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Another important feature of APIs are endpoints. API endpoints include server URLs, services, and other digital locations from where information is sent and received between systems</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7"/>
          <p:cNvSpPr/>
          <p:nvPr/>
        </p:nvSpPr>
        <p:spPr>
          <a:xfrm>
            <a:off x="6460342" y="4643168"/>
            <a:ext cx="1233675" cy="1212026"/>
          </a:xfrm>
          <a:prstGeom prst="ellipse">
            <a:avLst/>
          </a:prstGeom>
          <a:solidFill>
            <a:srgbClr val="D1ECF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199" name="Google Shape;199;p7"/>
          <p:cNvSpPr/>
          <p:nvPr/>
        </p:nvSpPr>
        <p:spPr>
          <a:xfrm>
            <a:off x="6460342" y="2115864"/>
            <a:ext cx="1233675" cy="1212026"/>
          </a:xfrm>
          <a:prstGeom prst="ellipse">
            <a:avLst/>
          </a:prstGeom>
          <a:solidFill>
            <a:srgbClr val="D1ECF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00" name="Google Shape;200;p7"/>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201" name="Google Shape;201;p7"/>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Scope of API Use</a:t>
            </a:r>
            <a:endParaRPr/>
          </a:p>
        </p:txBody>
      </p:sp>
      <p:sp>
        <p:nvSpPr>
          <p:cNvPr id="202" name="Google Shape;202;p7"/>
          <p:cNvSpPr txBox="1"/>
          <p:nvPr/>
        </p:nvSpPr>
        <p:spPr>
          <a:xfrm>
            <a:off x="677334" y="1925995"/>
            <a:ext cx="5351991"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1" lang="en-US" sz="1800" u="none">
                <a:solidFill>
                  <a:schemeClr val="dk1"/>
                </a:solidFill>
                <a:latin typeface="Arial"/>
                <a:ea typeface="Arial"/>
                <a:cs typeface="Arial"/>
                <a:sym typeface="Arial"/>
              </a:rPr>
              <a:t>Private API</a:t>
            </a:r>
            <a:r>
              <a:rPr b="0" lang="en-US" sz="1800" u="none">
                <a:solidFill>
                  <a:schemeClr val="dk1"/>
                </a:solidFill>
                <a:latin typeface="Arial"/>
                <a:ea typeface="Arial"/>
                <a:cs typeface="Arial"/>
                <a:sym typeface="Arial"/>
              </a:rPr>
              <a:t>: Used only for connecting systems and transporting data within a single business.</a:t>
            </a:r>
            <a:endParaRPr/>
          </a:p>
          <a:p>
            <a:pPr indent="0" lvl="0" marL="0" marR="0" rtl="0" algn="l">
              <a:spcBef>
                <a:spcPts val="0"/>
              </a:spcBef>
              <a:spcAft>
                <a:spcPts val="0"/>
              </a:spcAft>
              <a:buNone/>
            </a:pPr>
            <a:r>
              <a:t/>
            </a:r>
            <a:endParaRPr b="0" sz="1800" u="non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b="1" lang="en-US" sz="1800" u="none">
                <a:solidFill>
                  <a:schemeClr val="dk1"/>
                </a:solidFill>
                <a:latin typeface="Arial"/>
                <a:ea typeface="Arial"/>
                <a:cs typeface="Arial"/>
                <a:sym typeface="Arial"/>
              </a:rPr>
              <a:t>Public API</a:t>
            </a:r>
            <a:r>
              <a:rPr b="0" lang="en-US" sz="1800" u="none">
                <a:solidFill>
                  <a:schemeClr val="dk1"/>
                </a:solidFill>
                <a:latin typeface="Arial"/>
                <a:ea typeface="Arial"/>
                <a:cs typeface="Arial"/>
                <a:sym typeface="Arial"/>
              </a:rPr>
              <a:t>: Open to the public but may have some authorization restrictions associated with them. </a:t>
            </a:r>
            <a:endParaRPr/>
          </a:p>
          <a:p>
            <a:pPr indent="0" lvl="0" marL="0" marR="0" rtl="0" algn="l">
              <a:spcBef>
                <a:spcPts val="0"/>
              </a:spcBef>
              <a:spcAft>
                <a:spcPts val="0"/>
              </a:spcAft>
              <a:buNone/>
            </a:pPr>
            <a:r>
              <a:t/>
            </a:r>
            <a:endParaRPr b="0" sz="1800" u="non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b="1" lang="en-US" sz="1800" u="none">
                <a:solidFill>
                  <a:schemeClr val="dk1"/>
                </a:solidFill>
                <a:latin typeface="Arial"/>
                <a:ea typeface="Arial"/>
                <a:cs typeface="Arial"/>
                <a:sym typeface="Arial"/>
              </a:rPr>
              <a:t>Partner API</a:t>
            </a:r>
            <a:r>
              <a:rPr b="0" lang="en-US" sz="1800" u="none">
                <a:solidFill>
                  <a:schemeClr val="dk1"/>
                </a:solidFill>
                <a:latin typeface="Arial"/>
                <a:ea typeface="Arial"/>
                <a:cs typeface="Arial"/>
                <a:sym typeface="Arial"/>
              </a:rPr>
              <a:t>: Available only to authorized developers to facilitate business-to-business partnerships.</a:t>
            </a:r>
            <a:endParaRPr/>
          </a:p>
          <a:p>
            <a:pPr indent="0" lvl="0" marL="0" marR="0" rtl="0" algn="l">
              <a:spcBef>
                <a:spcPts val="0"/>
              </a:spcBef>
              <a:spcAft>
                <a:spcPts val="0"/>
              </a:spcAft>
              <a:buNone/>
            </a:pPr>
            <a:r>
              <a:t/>
            </a:r>
            <a:endParaRPr b="0" sz="1800" u="non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b="1" lang="en-US" sz="1800" u="none">
                <a:solidFill>
                  <a:schemeClr val="dk1"/>
                </a:solidFill>
                <a:latin typeface="Arial"/>
                <a:ea typeface="Arial"/>
                <a:cs typeface="Arial"/>
                <a:sym typeface="Arial"/>
              </a:rPr>
              <a:t>Composite API</a:t>
            </a:r>
            <a:r>
              <a:rPr b="0" lang="en-US" sz="1800" u="none">
                <a:solidFill>
                  <a:schemeClr val="dk1"/>
                </a:solidFill>
                <a:latin typeface="Arial"/>
                <a:ea typeface="Arial"/>
                <a:cs typeface="Arial"/>
                <a:sym typeface="Arial"/>
              </a:rPr>
              <a:t>: A combination of two or more of the types above to meet complex system requirements.</a:t>
            </a:r>
            <a:endParaRPr b="0" sz="18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1800" u="none">
              <a:solidFill>
                <a:schemeClr val="dk1"/>
              </a:solidFill>
              <a:latin typeface="Arial"/>
              <a:ea typeface="Arial"/>
              <a:cs typeface="Arial"/>
              <a:sym typeface="Arial"/>
            </a:endParaRPr>
          </a:p>
          <a:p>
            <a:pPr indent="0" lvl="0" marL="0" marR="0" rtl="0" algn="l">
              <a:spcBef>
                <a:spcPts val="0"/>
              </a:spcBef>
              <a:spcAft>
                <a:spcPts val="0"/>
              </a:spcAft>
              <a:buNone/>
            </a:pPr>
            <a:r>
              <a:t/>
            </a:r>
            <a:endParaRPr b="0" sz="1800" u="none">
              <a:solidFill>
                <a:schemeClr val="dk1"/>
              </a:solidFill>
              <a:latin typeface="Arial"/>
              <a:ea typeface="Arial"/>
              <a:cs typeface="Arial"/>
              <a:sym typeface="Arial"/>
            </a:endParaRPr>
          </a:p>
        </p:txBody>
      </p:sp>
      <p:sp>
        <p:nvSpPr>
          <p:cNvPr descr="Lock" id="203" name="Google Shape;203;p7"/>
          <p:cNvSpPr/>
          <p:nvPr/>
        </p:nvSpPr>
        <p:spPr>
          <a:xfrm>
            <a:off x="6644640" y="2301240"/>
            <a:ext cx="852570" cy="848360"/>
          </a:xfrm>
          <a:prstGeom prst="rect">
            <a:avLst/>
          </a:prstGeom>
          <a:blipFill rotWithShape="1">
            <a:blip r:embed="rId3">
              <a:alphaModFix/>
            </a:blip>
            <a:stretch>
              <a:fillRect b="0" l="0" r="0" t="0"/>
            </a:stretch>
          </a:blipFill>
          <a:ln cap="rnd" cmpd="sng" w="190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04" name="Google Shape;204;p7"/>
          <p:cNvSpPr/>
          <p:nvPr/>
        </p:nvSpPr>
        <p:spPr>
          <a:xfrm>
            <a:off x="8176625" y="3327890"/>
            <a:ext cx="1233675" cy="1212026"/>
          </a:xfrm>
          <a:prstGeom prst="ellipse">
            <a:avLst/>
          </a:prstGeom>
          <a:solidFill>
            <a:srgbClr val="D1ECF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descr="Syncing Cloud" id="205" name="Google Shape;205;p7"/>
          <p:cNvSpPr/>
          <p:nvPr/>
        </p:nvSpPr>
        <p:spPr>
          <a:xfrm>
            <a:off x="8357273" y="3511971"/>
            <a:ext cx="872378" cy="843863"/>
          </a:xfrm>
          <a:prstGeom prst="rect">
            <a:avLst/>
          </a:prstGeom>
          <a:blipFill rotWithShape="1">
            <a:blip r:embed="rId4">
              <a:alphaModFix/>
            </a:blip>
            <a:stretch>
              <a:fillRect b="0" l="0" r="0" t="0"/>
            </a:stretch>
          </a:blipFill>
          <a:ln cap="rnd" cmpd="sng" w="190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descr="Server" id="206" name="Google Shape;206;p7"/>
          <p:cNvSpPr/>
          <p:nvPr/>
        </p:nvSpPr>
        <p:spPr>
          <a:xfrm>
            <a:off x="6644640" y="4850609"/>
            <a:ext cx="889000" cy="797144"/>
          </a:xfrm>
          <a:prstGeom prst="rect">
            <a:avLst/>
          </a:prstGeom>
          <a:blipFill rotWithShape="1">
            <a:blip r:embed="rId5">
              <a:alphaModFix/>
            </a:blip>
            <a:stretch>
              <a:fillRect b="0" l="0" r="0" t="0"/>
            </a:stretch>
          </a:blipFill>
          <a:ln cap="rnd" cmpd="sng" w="190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8"/>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Collecting and Managing Data</a:t>
            </a:r>
            <a:endParaRPr sz="3200">
              <a:solidFill>
                <a:srgbClr val="000000"/>
              </a:solidFill>
            </a:endParaRPr>
          </a:p>
          <a:p>
            <a:pPr indent="0" lvl="0" marL="0" rtl="0" algn="l">
              <a:spcBef>
                <a:spcPts val="0"/>
              </a:spcBef>
              <a:spcAft>
                <a:spcPts val="0"/>
              </a:spcAft>
              <a:buClr>
                <a:schemeClr val="accent1"/>
              </a:buClr>
              <a:buSzPts val="3200"/>
              <a:buFont typeface="Trebuchet MS"/>
              <a:buNone/>
            </a:pPr>
            <a:r>
              <a:t/>
            </a:r>
            <a:endParaRPr b="1" sz="3200">
              <a:solidFill>
                <a:srgbClr val="005496"/>
              </a:solidFill>
            </a:endParaRPr>
          </a:p>
        </p:txBody>
      </p:sp>
      <p:sp>
        <p:nvSpPr>
          <p:cNvPr id="213" name="Google Shape;213;p8"/>
          <p:cNvSpPr txBox="1"/>
          <p:nvPr>
            <p:ph idx="1" type="body"/>
          </p:nvPr>
        </p:nvSpPr>
        <p:spPr>
          <a:xfrm>
            <a:off x="6429374" y="1209456"/>
            <a:ext cx="3352939" cy="4349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40"/>
              <a:buNone/>
            </a:pPr>
            <a:r>
              <a:rPr b="1" lang="en-US">
                <a:solidFill>
                  <a:srgbClr val="FF6600"/>
                </a:solidFill>
                <a:latin typeface="Arial"/>
                <a:ea typeface="Arial"/>
                <a:cs typeface="Arial"/>
                <a:sym typeface="Arial"/>
              </a:rPr>
              <a:t>REST API Security</a:t>
            </a:r>
            <a:endParaRPr/>
          </a:p>
        </p:txBody>
      </p:sp>
      <p:sp>
        <p:nvSpPr>
          <p:cNvPr id="214" name="Google Shape;214;p8"/>
          <p:cNvSpPr txBox="1"/>
          <p:nvPr/>
        </p:nvSpPr>
        <p:spPr>
          <a:xfrm>
            <a:off x="677334" y="1925995"/>
            <a:ext cx="8539162"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REST APIs are secured using authentication tokens and API keys. Authentication tokens authorize users to make a specific API call and verify the user's identity before processing an API call.</a:t>
            </a:r>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API keys verify the program or app making the API call to ensure it has the permission to make a specific call. API keys allow API monitoring to gather data on usage. API keys appear in browser URLs as a long string of characters and numbers and are used by the website to make internal API calls.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Computer outline" id="215" name="Google Shape;215;p8"/>
          <p:cNvPicPr preferRelativeResize="0"/>
          <p:nvPr/>
        </p:nvPicPr>
        <p:blipFill rotWithShape="1">
          <a:blip r:embed="rId3">
            <a:alphaModFix/>
          </a:blip>
          <a:srcRect b="0" l="0" r="0" t="0"/>
          <a:stretch/>
        </p:blipFill>
        <p:spPr>
          <a:xfrm>
            <a:off x="2153920" y="4861560"/>
            <a:ext cx="1595120" cy="1574800"/>
          </a:xfrm>
          <a:prstGeom prst="rect">
            <a:avLst/>
          </a:prstGeom>
          <a:noFill/>
          <a:ln>
            <a:noFill/>
          </a:ln>
        </p:spPr>
      </p:pic>
      <p:pic>
        <p:nvPicPr>
          <p:cNvPr descr="Server outline" id="216" name="Google Shape;216;p8"/>
          <p:cNvPicPr preferRelativeResize="0"/>
          <p:nvPr/>
        </p:nvPicPr>
        <p:blipFill rotWithShape="1">
          <a:blip r:embed="rId4">
            <a:alphaModFix/>
          </a:blip>
          <a:srcRect b="0" l="0" r="0" t="0"/>
          <a:stretch/>
        </p:blipFill>
        <p:spPr>
          <a:xfrm>
            <a:off x="6431280" y="4861560"/>
            <a:ext cx="1493520" cy="1554480"/>
          </a:xfrm>
          <a:prstGeom prst="rect">
            <a:avLst/>
          </a:prstGeom>
          <a:noFill/>
          <a:ln>
            <a:noFill/>
          </a:ln>
        </p:spPr>
      </p:pic>
      <p:cxnSp>
        <p:nvCxnSpPr>
          <p:cNvPr id="217" name="Google Shape;217;p8"/>
          <p:cNvCxnSpPr/>
          <p:nvPr/>
        </p:nvCxnSpPr>
        <p:spPr>
          <a:xfrm>
            <a:off x="3749675" y="5644515"/>
            <a:ext cx="2895600" cy="0"/>
          </a:xfrm>
          <a:prstGeom prst="straightConnector1">
            <a:avLst/>
          </a:prstGeom>
          <a:noFill/>
          <a:ln cap="flat" cmpd="sng" w="57150">
            <a:solidFill>
              <a:schemeClr val="accent2"/>
            </a:solidFill>
            <a:prstDash val="solid"/>
            <a:round/>
            <a:headEnd len="med" w="med" type="triangle"/>
            <a:tailEnd len="med" w="med" type="triangle"/>
          </a:ln>
        </p:spPr>
      </p:cxnSp>
      <p:pic>
        <p:nvPicPr>
          <p:cNvPr descr="Key with solid fill" id="218" name="Google Shape;218;p8"/>
          <p:cNvPicPr preferRelativeResize="0"/>
          <p:nvPr/>
        </p:nvPicPr>
        <p:blipFill rotWithShape="1">
          <a:blip r:embed="rId5">
            <a:alphaModFix/>
          </a:blip>
          <a:srcRect b="0" l="0" r="0" t="0"/>
          <a:stretch/>
        </p:blipFill>
        <p:spPr>
          <a:xfrm>
            <a:off x="4744720" y="4607560"/>
            <a:ext cx="914400" cy="9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9"/>
          <p:cNvSpPr txBox="1"/>
          <p:nvPr>
            <p:ph type="title"/>
          </p:nvPr>
        </p:nvSpPr>
        <p:spPr>
          <a:xfrm>
            <a:off x="300817" y="584499"/>
            <a:ext cx="9671522"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5496"/>
              </a:buClr>
              <a:buSzPts val="3200"/>
              <a:buFont typeface="Trebuchet MS"/>
              <a:buNone/>
            </a:pPr>
            <a:r>
              <a:rPr b="1" lang="en-US" sz="3200">
                <a:solidFill>
                  <a:srgbClr val="005496"/>
                </a:solidFill>
              </a:rPr>
              <a:t>Creating a Spotify Developer Account for the API</a:t>
            </a:r>
            <a:endParaRPr/>
          </a:p>
        </p:txBody>
      </p:sp>
      <p:sp>
        <p:nvSpPr>
          <p:cNvPr id="225" name="Google Shape;225;p9"/>
          <p:cNvSpPr txBox="1"/>
          <p:nvPr>
            <p:ph idx="1" type="body"/>
          </p:nvPr>
        </p:nvSpPr>
        <p:spPr>
          <a:xfrm>
            <a:off x="2052520" y="1240613"/>
            <a:ext cx="6905764" cy="126841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b="1" lang="en-US">
                <a:solidFill>
                  <a:srgbClr val="FF6600"/>
                </a:solidFill>
                <a:highlight>
                  <a:srgbClr val="FFFFFF"/>
                </a:highlight>
                <a:latin typeface="Arial"/>
                <a:ea typeface="Arial"/>
                <a:cs typeface="Arial"/>
                <a:sym typeface="Arial"/>
              </a:rPr>
              <a:t>In this section, we will be accessing the Spotify API to gather music data. P</a:t>
            </a:r>
            <a:r>
              <a:rPr b="1" lang="en-US">
                <a:solidFill>
                  <a:srgbClr val="FF6600"/>
                </a:solidFill>
                <a:latin typeface="Arial"/>
                <a:ea typeface="Arial"/>
                <a:cs typeface="Arial"/>
                <a:sym typeface="Arial"/>
              </a:rPr>
              <a:t>lease</a:t>
            </a:r>
            <a:r>
              <a:rPr b="1" lang="en-US" sz="1800">
                <a:solidFill>
                  <a:srgbClr val="FF6600"/>
                </a:solidFill>
                <a:latin typeface="Arial"/>
                <a:ea typeface="Arial"/>
                <a:cs typeface="Arial"/>
                <a:sym typeface="Arial"/>
              </a:rPr>
              <a:t> </a:t>
            </a:r>
            <a:r>
              <a:rPr b="1" lang="en-US" sz="1800" u="sng">
                <a:solidFill>
                  <a:srgbClr val="0070C0"/>
                </a:solidFill>
                <a:latin typeface="Arial"/>
                <a:ea typeface="Arial"/>
                <a:cs typeface="Arial"/>
                <a:sym typeface="Arial"/>
                <a:hlinkClick r:id="rId3">
                  <a:extLst>
                    <a:ext uri="{A12FA001-AC4F-418D-AE19-62706E023703}">
                      <ahyp:hlinkClr val="tx"/>
                    </a:ext>
                  </a:extLst>
                </a:hlinkClick>
              </a:rPr>
              <a:t>watch </a:t>
            </a:r>
            <a:r>
              <a:rPr b="1" lang="en-US" u="sng">
                <a:solidFill>
                  <a:srgbClr val="0070C0"/>
                </a:solidFill>
                <a:latin typeface="Arial"/>
                <a:ea typeface="Arial"/>
                <a:cs typeface="Arial"/>
                <a:sym typeface="Arial"/>
                <a:hlinkClick r:id="rId4">
                  <a:extLst>
                    <a:ext uri="{A12FA001-AC4F-418D-AE19-62706E023703}">
                      <ahyp:hlinkClr val="tx"/>
                    </a:ext>
                  </a:extLst>
                </a:hlinkClick>
              </a:rPr>
              <a:t>the</a:t>
            </a:r>
            <a:r>
              <a:rPr b="1" lang="en-US" sz="1800" u="sng">
                <a:solidFill>
                  <a:srgbClr val="0070C0"/>
                </a:solidFill>
                <a:latin typeface="Arial"/>
                <a:ea typeface="Arial"/>
                <a:cs typeface="Arial"/>
                <a:sym typeface="Arial"/>
                <a:hlinkClick r:id="rId5">
                  <a:extLst>
                    <a:ext uri="{A12FA001-AC4F-418D-AE19-62706E023703}">
                      <ahyp:hlinkClr val="tx"/>
                    </a:ext>
                  </a:extLst>
                </a:hlinkClick>
              </a:rPr>
              <a:t> video below</a:t>
            </a:r>
            <a:r>
              <a:rPr b="1" lang="en-US">
                <a:solidFill>
                  <a:srgbClr val="FF6600"/>
                </a:solidFill>
                <a:latin typeface="Arial"/>
                <a:ea typeface="Arial"/>
                <a:cs typeface="Arial"/>
                <a:sym typeface="Arial"/>
              </a:rPr>
              <a:t> to make an account.</a:t>
            </a:r>
            <a:endParaRPr b="1">
              <a:solidFill>
                <a:srgbClr val="FF6600"/>
              </a:solidFill>
              <a:latin typeface="Arial"/>
              <a:ea typeface="Arial"/>
              <a:cs typeface="Arial"/>
              <a:sym typeface="Arial"/>
            </a:endParaRPr>
          </a:p>
        </p:txBody>
      </p:sp>
      <p:sp>
        <p:nvSpPr>
          <p:cNvPr id="226" name="Google Shape;226;p9"/>
          <p:cNvSpPr txBox="1"/>
          <p:nvPr/>
        </p:nvSpPr>
        <p:spPr>
          <a:xfrm>
            <a:off x="1118995" y="6243021"/>
            <a:ext cx="8781130" cy="394788"/>
          </a:xfrm>
          <a:prstGeom prst="rect">
            <a:avLst/>
          </a:prstGeom>
          <a:noFill/>
          <a:ln>
            <a:noFill/>
          </a:ln>
        </p:spPr>
        <p:txBody>
          <a:bodyPr anchorCtr="0" anchor="t" bIns="45700" lIns="91425" spcFirstLastPara="1" rIns="91425" wrap="square" tIns="45700">
            <a:spAutoFit/>
          </a:bodyPr>
          <a:lstStyle/>
          <a:p>
            <a:pPr indent="0" lvl="0" marL="0" marR="0" rtl="0" algn="ctr">
              <a:lnSpc>
                <a:spcPct val="116000"/>
              </a:lnSpc>
              <a:spcBef>
                <a:spcPts val="0"/>
              </a:spcBef>
              <a:spcAft>
                <a:spcPts val="0"/>
              </a:spcAft>
              <a:buNone/>
            </a:pPr>
            <a:r>
              <a:rPr b="1" lang="en-US" sz="1800" u="sng">
                <a:solidFill>
                  <a:srgbClr val="0070C0"/>
                </a:solidFill>
                <a:highlight>
                  <a:srgbClr val="FFFFFF"/>
                </a:highlight>
                <a:latin typeface="Arial"/>
                <a:ea typeface="Arial"/>
                <a:cs typeface="Arial"/>
                <a:sym typeface="Arial"/>
                <a:hlinkClick r:id="rId6">
                  <a:extLst>
                    <a:ext uri="{A12FA001-AC4F-418D-AE19-62706E023703}">
                      <ahyp:hlinkClr val="tx"/>
                    </a:ext>
                  </a:extLst>
                </a:hlinkClick>
              </a:rPr>
              <a:t>The MATLAB files for this section can be found at this link.</a:t>
            </a:r>
            <a:endParaRPr b="1" sz="1800">
              <a:solidFill>
                <a:srgbClr val="0070C0"/>
              </a:solidFill>
              <a:highlight>
                <a:srgbClr val="FFFFFF"/>
              </a:highlight>
              <a:latin typeface="Play"/>
              <a:ea typeface="Play"/>
              <a:cs typeface="Play"/>
              <a:sym typeface="Play"/>
            </a:endParaRPr>
          </a:p>
        </p:txBody>
      </p:sp>
      <p:pic>
        <p:nvPicPr>
          <p:cNvPr id="227" name="Google Shape;227;p9" title="Making a Spotify Developer Account (MATLAB)"/>
          <p:cNvPicPr preferRelativeResize="0"/>
          <p:nvPr/>
        </p:nvPicPr>
        <p:blipFill rotWithShape="1">
          <a:blip r:embed="rId7">
            <a:alphaModFix/>
          </a:blip>
          <a:srcRect b="0" l="0" r="0" t="0"/>
          <a:stretch/>
        </p:blipFill>
        <p:spPr>
          <a:xfrm>
            <a:off x="2060183" y="2088278"/>
            <a:ext cx="6905764" cy="39017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2024-06-04T12:50:13Z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0x0101005614FBB91A2D4E448317DF2B29665D4B</vt:lpwstr>
  </property>
  <property fmtid="{D5CDD505-2E9C-101B-9397-08002B2CF9AE}" pid="3" name="MediaServiceImageTags">
    <vt:lpwstr/>
  </property>
  <property fmtid="{D5CDD505-2E9C-101B-9397-08002B2CF9AE}" pid="4" name="Order">
    <vt:r8>93500.0</vt:r8>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ies>
</file>